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86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0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F21ED2-65F6-4BFF-8819-0E07C76D0FC6}" type="datetimeFigureOut">
              <a:rPr lang="es-PR" smtClean="0"/>
              <a:t>08/21/2019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F6A793-8C39-49E1-8181-CECF81CB20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4343400" cy="170216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Filo de la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Insurrección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689" y="4805065"/>
            <a:ext cx="3733800" cy="13716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Antes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 la Guerra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Hispanoamericana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15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b="1" dirty="0">
                <a:latin typeface="Bookman Old Style" pitchFamily="18" charset="0"/>
              </a:rPr>
              <a:t>Prof. </a:t>
            </a:r>
            <a:r>
              <a:rPr lang="es-PR" b="1" dirty="0" err="1">
                <a:latin typeface="Bookman Old Style" pitchFamily="18" charset="0"/>
              </a:rPr>
              <a:t>Ruthie</a:t>
            </a:r>
            <a:r>
              <a:rPr lang="es-PR" b="1" dirty="0">
                <a:latin typeface="Bookman Old Style" pitchFamily="18" charset="0"/>
              </a:rPr>
              <a:t> García Vera</a:t>
            </a:r>
          </a:p>
          <a:p>
            <a:r>
              <a:rPr lang="es-PR" b="1" dirty="0">
                <a:latin typeface="Bookman Old Style" pitchFamily="18" charset="0"/>
              </a:rPr>
              <a:t>Historia de Puerto Rico</a:t>
            </a:r>
          </a:p>
          <a:p>
            <a:r>
              <a:rPr lang="es-PR" b="1" dirty="0">
                <a:latin typeface="Bookman Old Style" pitchFamily="18" charset="0"/>
              </a:rPr>
              <a:t>Colegio Marista de Guaynabo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8572"/>
            <a:ext cx="3505200" cy="197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1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42304"/>
            <a:ext cx="80772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¿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Por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qué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falló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el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intento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revolucionario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boricua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desde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el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exilio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23652"/>
            <a:ext cx="7391400" cy="350897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okman Old Style" pitchFamily="18" charset="0"/>
              </a:rPr>
              <a:t>La </a:t>
            </a:r>
            <a:r>
              <a:rPr lang="en-US" sz="2800" dirty="0" err="1">
                <a:latin typeface="Bookman Old Style" pitchFamily="18" charset="0"/>
              </a:rPr>
              <a:t>lucha</a:t>
            </a:r>
            <a:r>
              <a:rPr lang="en-US" sz="2800" dirty="0">
                <a:latin typeface="Bookman Old Style" pitchFamily="18" charset="0"/>
              </a:rPr>
              <a:t> armada no </a:t>
            </a:r>
            <a:r>
              <a:rPr lang="en-US" sz="2800" dirty="0" err="1">
                <a:latin typeface="Bookman Old Style" pitchFamily="18" charset="0"/>
              </a:rPr>
              <a:t>tenía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apoyo</a:t>
            </a:r>
            <a:r>
              <a:rPr lang="en-US" sz="2800" dirty="0">
                <a:latin typeface="Bookman Old Style" pitchFamily="18" charset="0"/>
              </a:rPr>
              <a:t> entre los </a:t>
            </a:r>
            <a:r>
              <a:rPr lang="en-US" sz="2800" dirty="0" err="1">
                <a:latin typeface="Bookman Old Style" pitchFamily="18" charset="0"/>
              </a:rPr>
              <a:t>campesinos</a:t>
            </a:r>
            <a:r>
              <a:rPr lang="en-US" sz="2800" dirty="0">
                <a:latin typeface="Bookman Old Style" pitchFamily="18" charset="0"/>
              </a:rPr>
              <a:t> de la </a:t>
            </a:r>
            <a:r>
              <a:rPr lang="en-US" sz="2800" dirty="0" err="1">
                <a:latin typeface="Bookman Old Style" pitchFamily="18" charset="0"/>
              </a:rPr>
              <a:t>isla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sumidos</a:t>
            </a:r>
            <a:r>
              <a:rPr lang="en-US" sz="2800" dirty="0">
                <a:latin typeface="Bookman Old Style" pitchFamily="18" charset="0"/>
              </a:rPr>
              <a:t> en la </a:t>
            </a:r>
            <a:r>
              <a:rPr lang="en-US" sz="2800" dirty="0" err="1">
                <a:latin typeface="Bookman Old Style" pitchFamily="18" charset="0"/>
              </a:rPr>
              <a:t>miseria</a:t>
            </a:r>
            <a:r>
              <a:rPr lang="en-US" sz="2800" dirty="0">
                <a:latin typeface="Bookman Old Style" pitchFamily="18" charset="0"/>
              </a:rPr>
              <a:t>.</a:t>
            </a:r>
          </a:p>
          <a:p>
            <a:pPr marL="68580" indent="0">
              <a:buNone/>
            </a:pPr>
            <a:endParaRPr lang="en-US" sz="2800" dirty="0">
              <a:latin typeface="Bookman Old Style" pitchFamily="18" charset="0"/>
            </a:endParaRPr>
          </a:p>
          <a:p>
            <a:r>
              <a:rPr lang="en-US" sz="2800" dirty="0">
                <a:latin typeface="Bookman Old Style" pitchFamily="18" charset="0"/>
              </a:rPr>
              <a:t>La </a:t>
            </a:r>
            <a:r>
              <a:rPr lang="en-US" sz="2800" dirty="0" err="1">
                <a:latin typeface="Bookman Old Style" pitchFamily="18" charset="0"/>
              </a:rPr>
              <a:t>guerra</a:t>
            </a:r>
            <a:r>
              <a:rPr lang="en-US" sz="2800" dirty="0">
                <a:latin typeface="Bookman Old Style" pitchFamily="18" charset="0"/>
              </a:rPr>
              <a:t> de guerrillas </a:t>
            </a:r>
            <a:r>
              <a:rPr lang="en-US" sz="2800" dirty="0" err="1">
                <a:latin typeface="Bookman Old Style" pitchFamily="18" charset="0"/>
              </a:rPr>
              <a:t>cubana</a:t>
            </a:r>
            <a:r>
              <a:rPr lang="en-US" sz="2800" dirty="0">
                <a:latin typeface="Bookman Old Style" pitchFamily="18" charset="0"/>
              </a:rPr>
              <a:t> no era </a:t>
            </a:r>
            <a:r>
              <a:rPr lang="en-US" sz="2800" dirty="0" err="1">
                <a:latin typeface="Bookman Old Style" pitchFamily="18" charset="0"/>
              </a:rPr>
              <a:t>factible</a:t>
            </a:r>
            <a:r>
              <a:rPr lang="en-US" sz="2800" dirty="0">
                <a:latin typeface="Bookman Old Style" pitchFamily="18" charset="0"/>
              </a:rPr>
              <a:t> en el </a:t>
            </a:r>
            <a:r>
              <a:rPr lang="en-US" sz="2800" dirty="0" err="1">
                <a:latin typeface="Bookman Old Style" pitchFamily="18" charset="0"/>
              </a:rPr>
              <a:t>pequeño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territorio</a:t>
            </a:r>
            <a:r>
              <a:rPr lang="en-US" sz="2800" dirty="0">
                <a:latin typeface="Bookman Old Style" pitchFamily="18" charset="0"/>
              </a:rPr>
              <a:t> de Puerto Rico, tan </a:t>
            </a:r>
            <a:r>
              <a:rPr lang="en-US" sz="2800" dirty="0" err="1">
                <a:latin typeface="Bookman Old Style" pitchFamily="18" charset="0"/>
              </a:rPr>
              <a:t>bien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vigilado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por</a:t>
            </a:r>
            <a:r>
              <a:rPr lang="en-US" sz="2800" dirty="0">
                <a:latin typeface="Bookman Old Style" pitchFamily="18" charset="0"/>
              </a:rPr>
              <a:t> el </a:t>
            </a:r>
            <a:r>
              <a:rPr lang="en-US" sz="2800" dirty="0" err="1">
                <a:latin typeface="Bookman Old Style" pitchFamily="18" charset="0"/>
              </a:rPr>
              <a:t>gobierno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español</a:t>
            </a:r>
            <a:r>
              <a:rPr lang="en-US" sz="28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67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92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levantamiento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Yauco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35860"/>
            <a:ext cx="5638799" cy="408394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itchFamily="18" charset="0"/>
              </a:rPr>
              <a:t>Fue</a:t>
            </a:r>
            <a:r>
              <a:rPr lang="en-US" sz="2800" dirty="0">
                <a:latin typeface="Bookman Old Style" pitchFamily="18" charset="0"/>
              </a:rPr>
              <a:t> un </a:t>
            </a:r>
            <a:r>
              <a:rPr lang="en-US" sz="2800" dirty="0" err="1">
                <a:latin typeface="Bookman Old Style" pitchFamily="18" charset="0"/>
              </a:rPr>
              <a:t>intento</a:t>
            </a:r>
            <a:r>
              <a:rPr lang="en-US" sz="2800" dirty="0">
                <a:latin typeface="Bookman Old Style" pitchFamily="18" charset="0"/>
              </a:rPr>
              <a:t> de </a:t>
            </a:r>
            <a:r>
              <a:rPr lang="en-US" sz="2800" dirty="0" err="1">
                <a:latin typeface="Bookman Old Style" pitchFamily="18" charset="0"/>
              </a:rPr>
              <a:t>rebelión</a:t>
            </a:r>
            <a:r>
              <a:rPr lang="en-US" sz="2800" dirty="0">
                <a:latin typeface="Bookman Old Style" pitchFamily="18" charset="0"/>
              </a:rPr>
              <a:t> de 50 </a:t>
            </a:r>
            <a:r>
              <a:rPr lang="en-US" sz="2800" dirty="0" err="1">
                <a:latin typeface="Bookman Old Style" pitchFamily="18" charset="0"/>
              </a:rPr>
              <a:t>nacionalistas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liderados</a:t>
            </a:r>
            <a:r>
              <a:rPr lang="en-US" sz="2800" dirty="0">
                <a:latin typeface="Bookman Old Style" pitchFamily="18" charset="0"/>
              </a:rPr>
              <a:t> por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Antonio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Mattei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Lluveras</a:t>
            </a:r>
            <a:r>
              <a:rPr lang="en-US" sz="2800" dirty="0">
                <a:latin typeface="Bookman Old Style" pitchFamily="18" charset="0"/>
              </a:rPr>
              <a:t>, que se </a:t>
            </a:r>
            <a:r>
              <a:rPr lang="en-US" sz="2800" dirty="0" err="1">
                <a:latin typeface="Bookman Old Style" pitchFamily="18" charset="0"/>
              </a:rPr>
              <a:t>apagó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cuando</a:t>
            </a:r>
            <a:r>
              <a:rPr lang="en-US" sz="2800" dirty="0">
                <a:latin typeface="Bookman Old Style" pitchFamily="18" charset="0"/>
              </a:rPr>
              <a:t> los  </a:t>
            </a:r>
            <a:r>
              <a:rPr lang="en-US" sz="2800" dirty="0" err="1">
                <a:latin typeface="Bookman Old Style" pitchFamily="18" charset="0"/>
              </a:rPr>
              <a:t>rebeldes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chocaron</a:t>
            </a:r>
            <a:r>
              <a:rPr lang="en-US" sz="2800" dirty="0">
                <a:latin typeface="Bookman Old Style" pitchFamily="18" charset="0"/>
              </a:rPr>
              <a:t> con las </a:t>
            </a:r>
            <a:r>
              <a:rPr lang="en-US" sz="2800" dirty="0" err="1">
                <a:latin typeface="Bookman Old Style" pitchFamily="18" charset="0"/>
              </a:rPr>
              <a:t>tropas</a:t>
            </a:r>
            <a:r>
              <a:rPr lang="en-US" sz="2800" dirty="0">
                <a:latin typeface="Bookman Old Style" pitchFamily="18" charset="0"/>
              </a:rPr>
              <a:t> de </a:t>
            </a:r>
            <a:r>
              <a:rPr lang="en-US" sz="2800" dirty="0" err="1">
                <a:latin typeface="Bookman Old Style" pitchFamily="18" charset="0"/>
              </a:rPr>
              <a:t>infantería</a:t>
            </a:r>
            <a:r>
              <a:rPr lang="en-US" sz="2800" dirty="0">
                <a:latin typeface="Bookman Old Style" pitchFamily="18" charset="0"/>
              </a:rPr>
              <a:t> y la Guardia Civil Española a las </a:t>
            </a:r>
            <a:r>
              <a:rPr lang="en-US" sz="2800" dirty="0" err="1">
                <a:latin typeface="Bookman Old Style" pitchFamily="18" charset="0"/>
              </a:rPr>
              <a:t>afueras</a:t>
            </a:r>
            <a:r>
              <a:rPr lang="en-US" sz="2800" dirty="0">
                <a:latin typeface="Bookman Old Style" pitchFamily="18" charset="0"/>
              </a:rPr>
              <a:t> de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Yauco.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334491" cy="2853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24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Bookman Old Style" pitchFamily="18" charset="0"/>
              </a:rPr>
              <a:t>Mientras</a:t>
            </a:r>
            <a:r>
              <a:rPr lang="en-US" dirty="0">
                <a:latin typeface="Bookman Old Style" pitchFamily="18" charset="0"/>
              </a:rPr>
              <a:t> los </a:t>
            </a:r>
            <a:r>
              <a:rPr lang="en-US" dirty="0" err="1">
                <a:latin typeface="Bookman Old Style" pitchFamily="18" charset="0"/>
              </a:rPr>
              <a:t>cubanos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luchaban</a:t>
            </a:r>
            <a:r>
              <a:rPr lang="en-US" dirty="0">
                <a:latin typeface="Bookman Old Style" pitchFamily="18" charset="0"/>
              </a:rPr>
              <a:t> en contra de la </a:t>
            </a:r>
            <a:r>
              <a:rPr lang="en-US" dirty="0" err="1">
                <a:latin typeface="Bookman Old Style" pitchFamily="18" charset="0"/>
              </a:rPr>
              <a:t>tiranía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feroz</a:t>
            </a:r>
            <a:r>
              <a:rPr lang="en-US" dirty="0">
                <a:latin typeface="Bookman Old Style" pitchFamily="18" charset="0"/>
              </a:rPr>
              <a:t> del general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Valeriano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Weyler</a:t>
            </a:r>
            <a:r>
              <a:rPr lang="en-US" dirty="0">
                <a:latin typeface="Bookman Old Style" pitchFamily="18" charset="0"/>
              </a:rPr>
              <a:t>, “El </a:t>
            </a:r>
            <a:r>
              <a:rPr lang="en-US" dirty="0" err="1">
                <a:latin typeface="Bookman Old Style" pitchFamily="18" charset="0"/>
              </a:rPr>
              <a:t>carnicero</a:t>
            </a:r>
            <a:r>
              <a:rPr lang="en-US" dirty="0">
                <a:latin typeface="Bookman Old Style" pitchFamily="18" charset="0"/>
              </a:rPr>
              <a:t>” en Cuba, los </a:t>
            </a:r>
            <a:r>
              <a:rPr lang="en-US" dirty="0" err="1">
                <a:latin typeface="Bookman Old Style" pitchFamily="18" charset="0"/>
              </a:rPr>
              <a:t>puertorriqueños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esperaban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por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las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>
                <a:latin typeface="Bookman Old Style" pitchFamily="18" charset="0"/>
              </a:rPr>
              <a:t>reformas</a:t>
            </a:r>
            <a:r>
              <a:rPr lang="en-US" dirty="0">
                <a:latin typeface="Bookman Old Style" pitchFamily="18" charset="0"/>
              </a:rPr>
              <a:t> de </a:t>
            </a:r>
            <a:r>
              <a:rPr lang="en-US" dirty="0" err="1">
                <a:latin typeface="Bookman Old Style" pitchFamily="18" charset="0"/>
              </a:rPr>
              <a:t>España</a:t>
            </a:r>
            <a:r>
              <a:rPr lang="en-US" dirty="0">
                <a:latin typeface="Bookman Old Style" pitchFamily="18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9832" y="2362200"/>
            <a:ext cx="3489767" cy="1758387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</a:t>
            </a:r>
            <a:r>
              <a:rPr lang="en-US" sz="29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Presión</a:t>
            </a:r>
            <a:r>
              <a:rPr lang="en-US" sz="29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9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Norteamericana</a:t>
            </a:r>
            <a:endParaRPr lang="en-US" sz="29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>
                <a:latin typeface="Bookman Old Style" pitchFamily="18" charset="0"/>
              </a:rPr>
              <a:t>Influencia</a:t>
            </a:r>
            <a:r>
              <a:rPr lang="en-US" sz="2400" b="1" dirty="0">
                <a:latin typeface="Bookman Old Style" pitchFamily="18" charset="0"/>
              </a:rPr>
              <a:t> </a:t>
            </a:r>
            <a:r>
              <a:rPr lang="en-US" sz="2400" b="1" dirty="0" err="1">
                <a:latin typeface="Bookman Old Style" pitchFamily="18" charset="0"/>
              </a:rPr>
              <a:t>diplomática</a:t>
            </a:r>
            <a:r>
              <a:rPr lang="en-US" sz="2400" b="1" dirty="0">
                <a:latin typeface="Bookman Old Style" pitchFamily="18" charset="0"/>
              </a:rPr>
              <a:t> y </a:t>
            </a:r>
            <a:r>
              <a:rPr lang="en-US" sz="2400" b="1" dirty="0" err="1">
                <a:latin typeface="Bookman Old Style" pitchFamily="18" charset="0"/>
              </a:rPr>
              <a:t>militar</a:t>
            </a:r>
            <a:r>
              <a:rPr lang="en-US" sz="2400" b="1" dirty="0">
                <a:latin typeface="Bookman Old Style" pitchFamily="18" charset="0"/>
              </a:rPr>
              <a:t> en Cuba.</a:t>
            </a:r>
          </a:p>
        </p:txBody>
      </p:sp>
    </p:spTree>
    <p:extLst>
      <p:ext uri="{BB962C8B-B14F-4D97-AF65-F5344CB8AC3E}">
        <p14:creationId xmlns:p14="http://schemas.microsoft.com/office/powerpoint/2010/main" val="330259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l_cartoon-Spanish Misrule in Cuba">
            <a:extLst>
              <a:ext uri="{FF2B5EF4-FFF2-40B4-BE49-F238E27FC236}">
                <a16:creationId xmlns:a16="http://schemas.microsoft.com/office/drawing/2014/main" id="{749001F4-7E74-4871-9347-8B8508D1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636"/>
            <a:ext cx="4702175" cy="328496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Weyler policy of reconcentration-1">
            <a:extLst>
              <a:ext uri="{FF2B5EF4-FFF2-40B4-BE49-F238E27FC236}">
                <a16:creationId xmlns:a16="http://schemas.microsoft.com/office/drawing/2014/main" id="{DE4BDB63-18E3-49DB-9217-8CBB5EFE2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324"/>
            <a:ext cx="2438400" cy="2802780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eyler policy of reconcentration-2">
            <a:extLst>
              <a:ext uri="{FF2B5EF4-FFF2-40B4-BE49-F238E27FC236}">
                <a16:creationId xmlns:a16="http://schemas.microsoft.com/office/drawing/2014/main" id="{29484C74-B148-42BF-BDBE-7CADC7FE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06763"/>
            <a:ext cx="1735137" cy="3109913"/>
          </a:xfrm>
          <a:prstGeom prst="rect">
            <a:avLst/>
          </a:prstGeom>
          <a:noFill/>
          <a:ln w="9525">
            <a:solidFill>
              <a:srgbClr val="00006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B38CDA-47D1-40FB-A1ED-EB96639DAEF2}"/>
              </a:ext>
            </a:extLst>
          </p:cNvPr>
          <p:cNvSpPr/>
          <p:nvPr/>
        </p:nvSpPr>
        <p:spPr>
          <a:xfrm>
            <a:off x="2438400" y="3657600"/>
            <a:ext cx="61722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PR" altLang="es-PR" sz="2500" dirty="0">
                <a:latin typeface="Baskerville Old Face" panose="02020602080505020303" pitchFamily="18" charset="0"/>
              </a:rPr>
              <a:t>Para conservar a Cuba para España,</a:t>
            </a:r>
            <a:r>
              <a:rPr lang="en-US" sz="2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Weyler</a:t>
            </a:r>
            <a:r>
              <a:rPr lang="en-US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PR" altLang="es-PR" sz="2500" dirty="0">
                <a:latin typeface="Baskerville Old Face" panose="02020602080505020303" pitchFamily="18" charset="0"/>
              </a:rPr>
              <a:t>separó a los rebeldes de los civiles, metiéndoles en refugios seguros o campamentos, protegidos por tropas leales, que se convirtieron en pozos negros de hambre y enfermedades, en donde miles murieron porque el gobierno no les pudo proveer suficiente alimento</a:t>
            </a:r>
            <a:r>
              <a:rPr lang="en-US" altLang="es-PR" sz="2500" dirty="0">
                <a:latin typeface="Baskerville Old Face" panose="02020602080505020303" pitchFamily="18" charset="0"/>
              </a:rPr>
              <a:t>. </a:t>
            </a:r>
            <a:endParaRPr lang="es-PR" altLang="es-PR" sz="2500" dirty="0">
              <a:latin typeface="Baskerville Old Face" panose="02020602080505020303" pitchFamily="18" charset="0"/>
            </a:endParaRPr>
          </a:p>
          <a:p>
            <a:pPr>
              <a:spcBef>
                <a:spcPct val="0"/>
              </a:spcBef>
            </a:pPr>
            <a:endParaRPr lang="en-US" altLang="es-PR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5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12548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600" dirty="0">
                <a:latin typeface="Bookman Old Style" pitchFamily="18" charset="0"/>
              </a:rPr>
              <a:t>España estuvo atenta a las actitudes y acciones de otro elemento importante en las Antillas durante la Guerra Grande Cubana: los </a:t>
            </a:r>
            <a:r>
              <a:rPr lang="es-PR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Estados Unidos de América</a:t>
            </a:r>
            <a:r>
              <a:rPr lang="es-PR" sz="2600" dirty="0">
                <a:latin typeface="Bookman Old Style" pitchFamily="18" charset="0"/>
              </a:rPr>
              <a:t>.</a:t>
            </a:r>
          </a:p>
          <a:p>
            <a:endParaRPr lang="es-PR" sz="2800" dirty="0">
              <a:latin typeface="Bookman Old Style" pitchFamily="18" charset="0"/>
            </a:endParaRPr>
          </a:p>
          <a:p>
            <a:r>
              <a:rPr lang="es-PR" sz="2600" dirty="0">
                <a:latin typeface="Bookman Old Style" pitchFamily="18" charset="0"/>
              </a:rPr>
              <a:t>Los factores fueron diversos:</a:t>
            </a:r>
          </a:p>
          <a:p>
            <a:endParaRPr lang="es-PR" sz="26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PR" sz="2600" dirty="0">
                <a:latin typeface="Bookman Old Style" pitchFamily="18" charset="0"/>
              </a:rPr>
              <a:t>La Expansión territorial del país, desde las trece  colonias hasta la costa del Pacífico.</a:t>
            </a:r>
          </a:p>
          <a:p>
            <a:pPr marL="514350" indent="-514350">
              <a:buFont typeface="+mj-lt"/>
              <a:buAutoNum type="arabicPeriod"/>
            </a:pPr>
            <a:endParaRPr lang="es-PR" sz="2600" dirty="0">
              <a:latin typeface="Bookman Old Style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PR" sz="2600" dirty="0">
                <a:latin typeface="Bookman Old Style" pitchFamily="18" charset="0"/>
              </a:rPr>
              <a:t>El deseo de anexar territorios en el Mar Caribe al que consideraban como su propio patio territorial.</a:t>
            </a:r>
          </a:p>
        </p:txBody>
      </p:sp>
    </p:spTree>
    <p:extLst>
      <p:ext uri="{BB962C8B-B14F-4D97-AF65-F5344CB8AC3E}">
        <p14:creationId xmlns:p14="http://schemas.microsoft.com/office/powerpoint/2010/main" val="165023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72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600" dirty="0">
                <a:latin typeface="Bookman Old Style" pitchFamily="18" charset="0"/>
              </a:rPr>
              <a:t>3. El valor de las islas españolas por su     </a:t>
            </a:r>
          </a:p>
          <a:p>
            <a:r>
              <a:rPr lang="es-PR" sz="2600" dirty="0">
                <a:latin typeface="Bookman Old Style" pitchFamily="18" charset="0"/>
              </a:rPr>
              <a:t>    agricultura, ventaja militar y estratégica.</a:t>
            </a:r>
          </a:p>
          <a:p>
            <a:endParaRPr lang="es-PR" sz="2600" dirty="0">
              <a:latin typeface="Bookman Old Style" pitchFamily="18" charset="0"/>
            </a:endParaRPr>
          </a:p>
          <a:p>
            <a:r>
              <a:rPr lang="es-PR" sz="2600" dirty="0">
                <a:latin typeface="Bookman Old Style" pitchFamily="18" charset="0"/>
              </a:rPr>
              <a:t>4. Las ideas expansionistas americanas se  </a:t>
            </a:r>
          </a:p>
          <a:p>
            <a:r>
              <a:rPr lang="es-PR" sz="2600" dirty="0">
                <a:latin typeface="Bookman Old Style" pitchFamily="18" charset="0"/>
              </a:rPr>
              <a:t>    impusieron durante las décadas de 1880 </a:t>
            </a:r>
          </a:p>
          <a:p>
            <a:r>
              <a:rPr lang="es-PR" sz="2600" dirty="0">
                <a:latin typeface="Bookman Old Style" pitchFamily="18" charset="0"/>
              </a:rPr>
              <a:t>    y 1890 debido a:</a:t>
            </a:r>
          </a:p>
          <a:p>
            <a:pPr lvl="1"/>
            <a:endParaRPr lang="es-PR" sz="2600" dirty="0">
              <a:latin typeface="Bookman Old Style" pitchFamily="18" charset="0"/>
            </a:endParaRPr>
          </a:p>
          <a:p>
            <a:pPr lvl="1"/>
            <a:r>
              <a:rPr lang="es-PR" sz="2600" dirty="0">
                <a:solidFill>
                  <a:schemeClr val="accent1"/>
                </a:solidFill>
                <a:latin typeface="Bookman Old Style" pitchFamily="18" charset="0"/>
              </a:rPr>
              <a:t>   *</a:t>
            </a:r>
            <a:r>
              <a:rPr lang="es-PR" sz="2600" dirty="0">
                <a:latin typeface="Bookman Old Style" pitchFamily="18" charset="0"/>
              </a:rPr>
              <a:t>La apertura de nuevos mercados</a:t>
            </a:r>
          </a:p>
          <a:p>
            <a:r>
              <a:rPr lang="es-PR" sz="2600" dirty="0">
                <a:latin typeface="Bookman Old Style" pitchFamily="18" charset="0"/>
              </a:rPr>
              <a:t>         agrícolas e industriales.</a:t>
            </a:r>
          </a:p>
          <a:p>
            <a:endParaRPr lang="es-PR" sz="2600" dirty="0">
              <a:latin typeface="Bookman Old Style" pitchFamily="18" charset="0"/>
            </a:endParaRPr>
          </a:p>
          <a:p>
            <a:r>
              <a:rPr lang="es-PR" sz="2600" dirty="0">
                <a:latin typeface="Bookman Old Style" pitchFamily="18" charset="0"/>
              </a:rPr>
              <a:t>       </a:t>
            </a:r>
            <a:r>
              <a:rPr lang="es-PR" sz="2600" dirty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600" dirty="0">
                <a:latin typeface="Bookman Old Style" pitchFamily="18" charset="0"/>
              </a:rPr>
              <a:t>Invertir capital en el exterior sin que la    </a:t>
            </a:r>
          </a:p>
          <a:p>
            <a:r>
              <a:rPr lang="es-PR" sz="2600" dirty="0">
                <a:latin typeface="Bookman Old Style" pitchFamily="18" charset="0"/>
              </a:rPr>
              <a:t>         inestabilidad política pusiera en riesgo      </a:t>
            </a:r>
          </a:p>
          <a:p>
            <a:r>
              <a:rPr lang="es-PR" sz="2600" dirty="0">
                <a:latin typeface="Bookman Old Style" pitchFamily="18" charset="0"/>
              </a:rPr>
              <a:t>         las inversiones.</a:t>
            </a:r>
          </a:p>
          <a:p>
            <a:endParaRPr lang="es-PR" sz="2600" dirty="0">
              <a:latin typeface="Bookman Old Style" pitchFamily="18" charset="0"/>
            </a:endParaRPr>
          </a:p>
          <a:p>
            <a:endParaRPr lang="es-PR" sz="2600" dirty="0">
              <a:latin typeface="Bookman Old Style" pitchFamily="18" charset="0"/>
            </a:endParaRPr>
          </a:p>
          <a:p>
            <a:endParaRPr lang="es-PR" dirty="0">
              <a:latin typeface="Bookman Old Style" pitchFamily="18" charset="0"/>
            </a:endParaRPr>
          </a:p>
          <a:p>
            <a:endParaRPr lang="es-P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1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400" dirty="0">
                <a:latin typeface="Bookman Old Style" pitchFamily="18" charset="0"/>
              </a:rPr>
              <a:t> </a:t>
            </a:r>
            <a:r>
              <a:rPr lang="es-PR" sz="2600" dirty="0">
                <a:latin typeface="Bookman Old Style" pitchFamily="18" charset="0"/>
              </a:rPr>
              <a:t>Poseer bases navales en el Caribe para  </a:t>
            </a:r>
          </a:p>
          <a:p>
            <a:r>
              <a:rPr lang="es-PR" sz="2600" dirty="0">
                <a:latin typeface="Bookman Old Style" pitchFamily="18" charset="0"/>
              </a:rPr>
              <a:t>  proteger el canal marítimo que atravesaría </a:t>
            </a:r>
          </a:p>
          <a:p>
            <a:r>
              <a:rPr lang="es-PR" sz="2600" dirty="0">
                <a:latin typeface="Bookman Old Style" pitchFamily="18" charset="0"/>
              </a:rPr>
              <a:t>  Centroamérica y proyectar poderío militar </a:t>
            </a:r>
          </a:p>
          <a:p>
            <a:r>
              <a:rPr lang="es-PR" sz="2600" dirty="0">
                <a:latin typeface="Bookman Old Style" pitchFamily="18" charset="0"/>
              </a:rPr>
              <a:t>  estadounidense más allá de sus fronteras.</a:t>
            </a:r>
          </a:p>
        </p:txBody>
      </p:sp>
      <p:pic>
        <p:nvPicPr>
          <p:cNvPr id="2050" name="Picture 2" descr="http://www.cityofart.net/bship/tr_bigstick_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2"/>
          <a:stretch/>
        </p:blipFill>
        <p:spPr bwMode="auto">
          <a:xfrm>
            <a:off x="2286000" y="2562015"/>
            <a:ext cx="4814888" cy="37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51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estino manifiesto">
            <a:extLst>
              <a:ext uri="{FF2B5EF4-FFF2-40B4-BE49-F238E27FC236}">
                <a16:creationId xmlns:a16="http://schemas.microsoft.com/office/drawing/2014/main" id="{5F8BB64A-5C37-4D38-9BA7-30FACC327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122" y="2819400"/>
            <a:ext cx="505575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6732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>
                <a:latin typeface="Bookman Old Style" pitchFamily="18" charset="0"/>
              </a:rPr>
              <a:t>Los Estados Unidos estaban en una etapa de capitalismo industrial avanzado y sus industrias necesitaban mercados nuevos, sus militares exigían nuevos puertos y sus ciudadanos apoyaban la práctica agresiva y racista del Destino Manifiesto:</a:t>
            </a:r>
          </a:p>
          <a:p>
            <a:endParaRPr lang="es-PR" sz="2400" dirty="0">
              <a:latin typeface="Bookman Old Style" pitchFamily="18" charset="0"/>
            </a:endParaRPr>
          </a:p>
          <a:p>
            <a:endParaRPr lang="es-PR" sz="2400" dirty="0">
              <a:latin typeface="Bookman Old Style" pitchFamily="18" charset="0"/>
            </a:endParaRPr>
          </a:p>
          <a:p>
            <a:endParaRPr lang="es-PR" sz="28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s-PR" sz="2800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 Los pueblos civilizados están llamados por Dios, la naturaleza y la historia a regir sobre las razas bárbaras, menos civilizadas.»</a:t>
            </a:r>
          </a:p>
          <a:p>
            <a:r>
              <a:rPr lang="es-PR" b="1" i="1" dirty="0">
                <a:latin typeface="Bookman Old Style" pitchFamily="18" charset="0"/>
              </a:rPr>
              <a:t>                                            </a:t>
            </a:r>
          </a:p>
          <a:p>
            <a:r>
              <a:rPr lang="es-PR" b="1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Doctrina del Destino Manifiesto</a:t>
            </a:r>
          </a:p>
        </p:txBody>
      </p:sp>
    </p:spTree>
    <p:extLst>
      <p:ext uri="{BB962C8B-B14F-4D97-AF65-F5344CB8AC3E}">
        <p14:creationId xmlns:p14="http://schemas.microsoft.com/office/powerpoint/2010/main" val="261365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storymartinez.files.wordpress.com/2011/12/us-imperialism-political-cartoon-cuba-and-puerto-ric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7"/>
          <a:stretch/>
        </p:blipFill>
        <p:spPr bwMode="auto">
          <a:xfrm>
            <a:off x="990600" y="803976"/>
            <a:ext cx="7315200" cy="530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3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Camino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hacia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Autonomía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Carta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Autonómica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http://www.portalsolidario.org.es/ocio/images/anecdotario/images/10558559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8927"/>
            <a:ext cx="32955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953000"/>
            <a:ext cx="329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dirty="0">
                <a:latin typeface="Bookman Old Style" pitchFamily="18" charset="0"/>
              </a:rPr>
              <a:t>La reina María Cristina, esposa del difunto Alfonso XII concedió la Carta Autonómica a Puerto Rico.</a:t>
            </a:r>
          </a:p>
        </p:txBody>
      </p:sp>
    </p:spTree>
    <p:extLst>
      <p:ext uri="{BB962C8B-B14F-4D97-AF65-F5344CB8AC3E}">
        <p14:creationId xmlns:p14="http://schemas.microsoft.com/office/powerpoint/2010/main" val="78552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 Guerra de los 10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Años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89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2600" dirty="0" err="1">
                <a:latin typeface="Bookman Old Style" pitchFamily="18" charset="0"/>
              </a:rPr>
              <a:t>En</a:t>
            </a:r>
            <a:r>
              <a:rPr lang="en-US" sz="2600" dirty="0">
                <a:latin typeface="Bookman Old Style" pitchFamily="18" charset="0"/>
              </a:rPr>
              <a:t> Puerto Rico el </a:t>
            </a:r>
            <a:r>
              <a:rPr lang="en-US" sz="2600" dirty="0" err="1">
                <a:latin typeface="Bookman Old Style" pitchFamily="18" charset="0"/>
              </a:rPr>
              <a:t>separatismo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perdió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fuerzas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después</a:t>
            </a:r>
            <a:r>
              <a:rPr lang="en-US" sz="2600" dirty="0">
                <a:latin typeface="Bookman Old Style" pitchFamily="18" charset="0"/>
              </a:rPr>
              <a:t> del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Grito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Lares</a:t>
            </a:r>
            <a:r>
              <a:rPr lang="en-US" sz="2600" dirty="0">
                <a:latin typeface="Bookman Old Style" pitchFamily="18" charset="0"/>
              </a:rPr>
              <a:t>, (23 de </a:t>
            </a:r>
            <a:r>
              <a:rPr lang="en-US" sz="2600" dirty="0" err="1">
                <a:latin typeface="Bookman Old Style" pitchFamily="18" charset="0"/>
              </a:rPr>
              <a:t>septiembre</a:t>
            </a:r>
            <a:r>
              <a:rPr lang="en-US" sz="2600" dirty="0">
                <a:latin typeface="Bookman Old Style" pitchFamily="18" charset="0"/>
              </a:rPr>
              <a:t> de 1868)</a:t>
            </a:r>
          </a:p>
          <a:p>
            <a:pPr marL="68580" indent="0">
              <a:buNone/>
            </a:pPr>
            <a:endParaRPr lang="en-US" sz="2600" dirty="0">
              <a:latin typeface="Bookman Old Style" pitchFamily="18" charset="0"/>
            </a:endParaRPr>
          </a:p>
          <a:p>
            <a:r>
              <a:rPr lang="en-US" sz="2600" dirty="0" err="1">
                <a:latin typeface="Bookman Old Style" pitchFamily="18" charset="0"/>
              </a:rPr>
              <a:t>Después</a:t>
            </a:r>
            <a:r>
              <a:rPr lang="en-US" sz="2600" dirty="0">
                <a:latin typeface="Bookman Old Style" pitchFamily="18" charset="0"/>
              </a:rPr>
              <a:t> del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Grito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Yara</a:t>
            </a:r>
            <a:r>
              <a:rPr lang="en-US" sz="2600" dirty="0">
                <a:latin typeface="Bookman Old Style" pitchFamily="18" charset="0"/>
              </a:rPr>
              <a:t>(10 de </a:t>
            </a:r>
            <a:r>
              <a:rPr lang="en-US" sz="2600" dirty="0" err="1">
                <a:latin typeface="Bookman Old Style" pitchFamily="18" charset="0"/>
              </a:rPr>
              <a:t>octubre</a:t>
            </a:r>
            <a:r>
              <a:rPr lang="en-US" sz="2600" dirty="0">
                <a:latin typeface="Bookman Old Style" pitchFamily="18" charset="0"/>
              </a:rPr>
              <a:t> de 1868) Cuba </a:t>
            </a:r>
            <a:r>
              <a:rPr lang="en-US" sz="2600" dirty="0" err="1">
                <a:latin typeface="Bookman Old Style" pitchFamily="18" charset="0"/>
              </a:rPr>
              <a:t>luchó</a:t>
            </a:r>
            <a:r>
              <a:rPr lang="en-US" sz="2600" dirty="0">
                <a:latin typeface="Bookman Old Style" pitchFamily="18" charset="0"/>
              </a:rPr>
              <a:t> por 10 </a:t>
            </a:r>
            <a:r>
              <a:rPr lang="en-US" sz="2600" dirty="0" err="1">
                <a:latin typeface="Bookman Old Style" pitchFamily="18" charset="0"/>
              </a:rPr>
              <a:t>años</a:t>
            </a:r>
            <a:r>
              <a:rPr lang="en-US" sz="2600" dirty="0">
                <a:latin typeface="Bookman Old Style" pitchFamily="18" charset="0"/>
              </a:rPr>
              <a:t> en contra de </a:t>
            </a:r>
            <a:r>
              <a:rPr lang="en-US" sz="2600" dirty="0" err="1">
                <a:latin typeface="Bookman Old Style" pitchFamily="18" charset="0"/>
              </a:rPr>
              <a:t>España</a:t>
            </a:r>
            <a:r>
              <a:rPr lang="en-US" sz="2600" dirty="0">
                <a:latin typeface="Bookman Old Style" pitchFamily="18" charset="0"/>
              </a:rPr>
              <a:t> en la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 de los 10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años</a:t>
            </a:r>
            <a:r>
              <a:rPr lang="en-US" sz="2600" dirty="0">
                <a:latin typeface="Bookman Old Style" pitchFamily="18" charset="0"/>
              </a:rPr>
              <a:t>, que </a:t>
            </a:r>
            <a:r>
              <a:rPr lang="en-US" sz="2600" dirty="0" err="1">
                <a:latin typeface="Bookman Old Style" pitchFamily="18" charset="0"/>
              </a:rPr>
              <a:t>terminó</a:t>
            </a:r>
            <a:r>
              <a:rPr lang="en-US" sz="2600" dirty="0">
                <a:latin typeface="Bookman Old Style" pitchFamily="18" charset="0"/>
              </a:rPr>
              <a:t> en 1878 sin una victoria </a:t>
            </a:r>
            <a:r>
              <a:rPr lang="en-US" sz="2600" dirty="0" err="1">
                <a:latin typeface="Bookman Old Style" pitchFamily="18" charset="0"/>
              </a:rPr>
              <a:t>decisiva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ni</a:t>
            </a:r>
            <a:r>
              <a:rPr lang="en-US" sz="2600" dirty="0">
                <a:latin typeface="Bookman Old Style" pitchFamily="18" charset="0"/>
              </a:rPr>
              <a:t> para </a:t>
            </a:r>
            <a:r>
              <a:rPr lang="en-US" sz="2600" dirty="0" err="1">
                <a:latin typeface="Bookman Old Style" pitchFamily="18" charset="0"/>
              </a:rPr>
              <a:t>España</a:t>
            </a:r>
            <a:r>
              <a:rPr lang="en-US" sz="2600" dirty="0">
                <a:latin typeface="Bookman Old Style" pitchFamily="18" charset="0"/>
              </a:rPr>
              <a:t> </a:t>
            </a:r>
            <a:r>
              <a:rPr lang="en-US" sz="2600" dirty="0" err="1">
                <a:latin typeface="Bookman Old Style" pitchFamily="18" charset="0"/>
              </a:rPr>
              <a:t>ni</a:t>
            </a:r>
            <a:r>
              <a:rPr lang="en-US" sz="2600" dirty="0">
                <a:latin typeface="Bookman Old Style" pitchFamily="18" charset="0"/>
              </a:rPr>
              <a:t> para los </a:t>
            </a:r>
            <a:r>
              <a:rPr lang="en-US" sz="2600" dirty="0" err="1">
                <a:latin typeface="Bookman Old Style" pitchFamily="18" charset="0"/>
              </a:rPr>
              <a:t>rebeldes</a:t>
            </a:r>
            <a:r>
              <a:rPr lang="en-US" sz="26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48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854258"/>
            <a:ext cx="78693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Cambio de gobierno en España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El gobierno de Cánovas del Castillo propuso varias reformas coloniales a finales del 1896  para tranquilizar a Estados Unidos. 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Los rebeldes cubanos rechazaron las reformas y la situación en Cuba empeoró.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Cánovas del Castillo fue asesinado y subió al poder 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Práxedes </a:t>
            </a:r>
            <a:r>
              <a:rPr lang="es-PR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Sagasta</a:t>
            </a:r>
            <a:r>
              <a:rPr lang="es-PR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es-PR" sz="2400" dirty="0">
                <a:latin typeface="Bookman Old Style" pitchFamily="18" charset="0"/>
              </a:rPr>
              <a:t>con quien la Comisión Autonomista de 1896 y Muñoz Rivera habían firmado el</a:t>
            </a:r>
            <a:r>
              <a:rPr lang="es-PR" sz="2400" dirty="0">
                <a:solidFill>
                  <a:schemeClr val="accent4"/>
                </a:solidFill>
                <a:latin typeface="Bookman Old Style" pitchFamily="18" charset="0"/>
              </a:rPr>
              <a:t> 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Pacto </a:t>
            </a:r>
            <a:r>
              <a:rPr lang="es-PR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Sagastino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s-PR" sz="2400" dirty="0">
                <a:latin typeface="Bookman Old Style" pitchFamily="18" charset="0"/>
              </a:rPr>
              <a:t>con el Partido Liberal Fusionista Español. </a:t>
            </a:r>
          </a:p>
        </p:txBody>
      </p:sp>
    </p:spTree>
    <p:extLst>
      <p:ext uri="{BB962C8B-B14F-4D97-AF65-F5344CB8AC3E}">
        <p14:creationId xmlns:p14="http://schemas.microsoft.com/office/powerpoint/2010/main" val="115148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685800"/>
            <a:ext cx="79248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Carta o Constitución Autonómica para Cuba y Puerto Rico</a:t>
            </a:r>
          </a:p>
          <a:p>
            <a:endParaRPr lang="es-PR" sz="2400" b="1" dirty="0">
              <a:latin typeface="Bookman Old Style" pitchFamily="18" charset="0"/>
            </a:endParaRPr>
          </a:p>
          <a:p>
            <a:r>
              <a:rPr lang="es-PR" sz="2200" dirty="0">
                <a:latin typeface="Bookman Old Style" pitchFamily="18" charset="0"/>
              </a:rPr>
              <a:t>Fue firmada por la Reina María Cristina en 1897.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>
                <a:latin typeface="Bookman Old Style" pitchFamily="18" charset="0"/>
              </a:rPr>
              <a:t>Extendía dos leyes fundamentales de la Monarquía a las colonias: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>
                <a:latin typeface="Bookman Old Style" pitchFamily="18" charset="0"/>
              </a:rPr>
              <a:t>	</a:t>
            </a:r>
            <a:r>
              <a:rPr lang="es-PR" sz="2200" dirty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200" dirty="0">
                <a:latin typeface="Bookman Old Style" pitchFamily="18" charset="0"/>
              </a:rPr>
              <a:t>Titulo Primero de la Constitución de los 	derechos de los ciudadanos españoles.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>
                <a:latin typeface="Bookman Old Style" pitchFamily="18" charset="0"/>
              </a:rPr>
              <a:t>	</a:t>
            </a:r>
            <a:r>
              <a:rPr lang="es-PR" sz="2200" dirty="0">
                <a:solidFill>
                  <a:schemeClr val="accent1"/>
                </a:solidFill>
                <a:latin typeface="Bookman Old Style" pitchFamily="18" charset="0"/>
              </a:rPr>
              <a:t>*</a:t>
            </a:r>
            <a:r>
              <a:rPr lang="es-PR" sz="2200" dirty="0">
                <a:latin typeface="Bookman Old Style" pitchFamily="18" charset="0"/>
              </a:rPr>
              <a:t>Ley electoral de 1896 que otorgaba el sufragio 	universal a todo varón mayor de 25 años.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>
                <a:latin typeface="Bookman Old Style" pitchFamily="18" charset="0"/>
              </a:rPr>
              <a:t>Se cumplían así la promesa de </a:t>
            </a:r>
            <a:r>
              <a:rPr lang="es-PR" sz="2200" dirty="0" err="1">
                <a:latin typeface="Bookman Old Style" pitchFamily="18" charset="0"/>
              </a:rPr>
              <a:t>Sagasta</a:t>
            </a:r>
            <a:r>
              <a:rPr lang="es-PR" sz="2200" dirty="0">
                <a:latin typeface="Bookman Old Style" pitchFamily="18" charset="0"/>
              </a:rPr>
              <a:t> a los autonomistas puertorriqueños.</a:t>
            </a:r>
          </a:p>
        </p:txBody>
      </p:sp>
    </p:spTree>
    <p:extLst>
      <p:ext uri="{BB962C8B-B14F-4D97-AF65-F5344CB8AC3E}">
        <p14:creationId xmlns:p14="http://schemas.microsoft.com/office/powerpoint/2010/main" val="177621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05122"/>
            <a:ext cx="38862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200" dirty="0">
                <a:latin typeface="Bookman Old Style" pitchFamily="18" charset="0"/>
              </a:rPr>
              <a:t>La Carta Autonómica  exponía que España retenía su autoridad sobre: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R" sz="2200" dirty="0">
                <a:latin typeface="Bookman Old Style" pitchFamily="18" charset="0"/>
              </a:rPr>
              <a:t>los ejércitos de mar y tierra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R" sz="2200" dirty="0">
                <a:latin typeface="Bookman Old Style" pitchFamily="18" charset="0"/>
              </a:rPr>
              <a:t>la administración de justicia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PR" sz="2200" dirty="0">
                <a:latin typeface="Bookman Old Style" pitchFamily="18" charset="0"/>
              </a:rPr>
              <a:t>la dirección de los asuntos diplomáticos. </a:t>
            </a:r>
          </a:p>
          <a:p>
            <a:endParaRPr lang="es-PR" sz="2200" dirty="0">
              <a:latin typeface="Bookman Old Style" pitchFamily="18" charset="0"/>
            </a:endParaRPr>
          </a:p>
          <a:p>
            <a:r>
              <a:rPr lang="es-PR" sz="2200" dirty="0">
                <a:latin typeface="Bookman Old Style" pitchFamily="18" charset="0"/>
              </a:rPr>
              <a:t>También exigía que el gobernador electo fuese guardián de la Constitución y representante directo de la corona española.</a:t>
            </a:r>
          </a:p>
        </p:txBody>
      </p:sp>
      <p:pic>
        <p:nvPicPr>
          <p:cNvPr id="6146" name="Picture 2" descr="http://www.proyectosalonhogar.com/enciclopedia_ilustrada/Decretos%20Autonomicos.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33" y="3200400"/>
            <a:ext cx="3957845" cy="305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oyectosalonhogar.com/enciclopedia_ilustrada/Gaceta%20de%20PR2.jpg">
            <a:extLst>
              <a:ext uri="{FF2B5EF4-FFF2-40B4-BE49-F238E27FC236}">
                <a16:creationId xmlns:a16="http://schemas.microsoft.com/office/drawing/2014/main" id="{68558C63-7478-4F72-BA44-D441AB8A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124200" cy="212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38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344" y="990600"/>
            <a:ext cx="77862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>
                <a:latin typeface="Bookman Old Style" pitchFamily="18" charset="0"/>
              </a:rPr>
              <a:t>Las primeras y únicas elecciones bajo la Carta Autonómica se llevaron a cabo en marzo del 1898. Los autonomistas estaban divididos en dos partidos:</a:t>
            </a:r>
          </a:p>
          <a:p>
            <a:endParaRPr lang="es-PR" sz="2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Partido Autonomista Ortodoxo </a:t>
            </a:r>
          </a:p>
          <a:p>
            <a:r>
              <a:rPr lang="es-PR" sz="2400" dirty="0">
                <a:latin typeface="Bookman Old Style" pitchFamily="18" charset="0"/>
              </a:rPr>
              <a:t>Anti pactistas, bajo la dirección de José Celso Barbosa y Manuel Fernández Juncos</a:t>
            </a:r>
          </a:p>
          <a:p>
            <a:endParaRPr lang="es-PR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El Partido Liberal Fusionista</a:t>
            </a:r>
          </a:p>
          <a:p>
            <a:r>
              <a:rPr lang="es-PR" sz="2400" dirty="0">
                <a:latin typeface="Bookman Old Style" pitchFamily="18" charset="0"/>
              </a:rPr>
              <a:t>Pactistas, bajo el liderato de Luis Muñoz Rivera.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Las elecciones las ganó el Partido Liberal de Muñoz Rivera.</a:t>
            </a:r>
          </a:p>
        </p:txBody>
      </p:sp>
    </p:spTree>
    <p:extLst>
      <p:ext uri="{BB962C8B-B14F-4D97-AF65-F5344CB8AC3E}">
        <p14:creationId xmlns:p14="http://schemas.microsoft.com/office/powerpoint/2010/main" val="2280607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8018" y="1496743"/>
            <a:ext cx="2743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Gobierno Autonómico electo en Puerto Rico</a:t>
            </a:r>
          </a:p>
          <a:p>
            <a:r>
              <a:rPr lang="es-PR" sz="2000" dirty="0">
                <a:latin typeface="Bookman Old Style" pitchFamily="18" charset="0"/>
              </a:rPr>
              <a:t>Luis Muñoz Rivera, Francisco Mariano Quiñonez y Manuel Fernández Juncos, sentados. Juan Hernández López, José Severo Quiñonez y Manuel F. </a:t>
            </a:r>
            <a:r>
              <a:rPr lang="es-PR" sz="2000" dirty="0" err="1">
                <a:latin typeface="Bookman Old Style" pitchFamily="18" charset="0"/>
              </a:rPr>
              <a:t>Rossy</a:t>
            </a:r>
            <a:r>
              <a:rPr lang="es-PR" sz="2000" dirty="0">
                <a:latin typeface="Bookman Old Style" pitchFamily="18" charset="0"/>
              </a:rPr>
              <a:t>, de pie</a:t>
            </a:r>
            <a:r>
              <a:rPr lang="es-PR" sz="2000" dirty="0"/>
              <a:t>.</a:t>
            </a:r>
          </a:p>
        </p:txBody>
      </p:sp>
      <p:pic>
        <p:nvPicPr>
          <p:cNvPr id="5124" name="Picture 4" descr="http://www.proyectosalonhogar.com/enciclopedia_ilustrada/gabinete%20provis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5" y="891528"/>
            <a:ext cx="4710680" cy="517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3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aqs.org/espionage/images/eeis_03_img0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6933"/>
            <a:ext cx="6302406" cy="401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491" y="762000"/>
            <a:ext cx="7543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dirty="0">
                <a:latin typeface="Bookman Old Style" pitchFamily="18" charset="0"/>
              </a:rPr>
              <a:t>En febrero de 1898 explota el acorazado norteamericano «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Maine</a:t>
            </a:r>
            <a:r>
              <a:rPr lang="es-PR" sz="2400" dirty="0">
                <a:latin typeface="Bookman Old Style" pitchFamily="18" charset="0"/>
              </a:rPr>
              <a:t>» en la bahía de La Habana, Cuba.</a:t>
            </a:r>
          </a:p>
          <a:p>
            <a:endParaRPr lang="es-PR" sz="9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La 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prensa amarilla </a:t>
            </a:r>
            <a:r>
              <a:rPr lang="es-PR" sz="2400" dirty="0">
                <a:latin typeface="Bookman Old Style" pitchFamily="18" charset="0"/>
              </a:rPr>
              <a:t>americana pone presión al presidente </a:t>
            </a:r>
            <a:r>
              <a:rPr lang="es-PR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McKinley</a:t>
            </a:r>
            <a:r>
              <a:rPr lang="es-PR" sz="2400" dirty="0">
                <a:latin typeface="Bookman Old Style" pitchFamily="18" charset="0"/>
              </a:rPr>
              <a:t> para que le declare la guerra a España.</a:t>
            </a:r>
          </a:p>
          <a:p>
            <a:endParaRPr lang="es-PR" sz="2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83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3955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2400" dirty="0">
                <a:latin typeface="Bookman Old Style" pitchFamily="18" charset="0"/>
              </a:rPr>
              <a:t>Estados Unidos ofrece comprar la colonia a España y al negarse la metrópoli, declara a Cuba república independiente.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El 21 de abril de 1898 el Congreso norteamericano le declara la guerra a España. </a:t>
            </a:r>
          </a:p>
          <a:p>
            <a:endParaRPr lang="es-PR" sz="2400" dirty="0">
              <a:latin typeface="Bookman Old Style" pitchFamily="18" charset="0"/>
            </a:endParaRPr>
          </a:p>
          <a:p>
            <a:r>
              <a:rPr lang="es-PR" sz="2400" dirty="0">
                <a:latin typeface="Bookman Old Style" pitchFamily="18" charset="0"/>
              </a:rPr>
              <a:t>Inicia así la </a:t>
            </a:r>
            <a:r>
              <a:rPr lang="es-P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 Hispanoamericana</a:t>
            </a:r>
            <a:r>
              <a:rPr lang="es-PR" sz="2400" dirty="0">
                <a:latin typeface="Bookman Old Style" pitchFamily="18" charset="0"/>
              </a:rPr>
              <a:t>.</a:t>
            </a:r>
          </a:p>
        </p:txBody>
      </p:sp>
      <p:pic>
        <p:nvPicPr>
          <p:cNvPr id="9220" name="Picture 4" descr="http://makinghistoryfun.wordpress.com/files/2010/01/maineexplosionheartz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7"/>
          <a:stretch/>
        </p:blipFill>
        <p:spPr bwMode="auto">
          <a:xfrm>
            <a:off x="5334000" y="156081"/>
            <a:ext cx="2394208" cy="27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pbs.org/crucible/photos/headline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90" y="2895600"/>
            <a:ext cx="2840511" cy="358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4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2/2b/John_Hay_signs_Treaty_of_Paris%2C_1899.JPG/743px-John_Hay_signs_Treaty_of_Paris%2C_1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6" y="1371600"/>
            <a:ext cx="4953001" cy="3993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8017" y="1066800"/>
            <a:ext cx="29302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Bookman Old Style" pitchFamily="18" charset="0"/>
              </a:rPr>
              <a:t>Cuando se firmó el Tratado de París, Estados Unidos conocía los acuerdos de Carta Autonómica entre España y Puerto Rico. </a:t>
            </a:r>
          </a:p>
          <a:p>
            <a:endParaRPr lang="es-ES" sz="2000" dirty="0">
              <a:latin typeface="Bookman Old Style" pitchFamily="18" charset="0"/>
            </a:endParaRPr>
          </a:p>
          <a:p>
            <a:r>
              <a:rPr lang="es-ES" sz="2000" dirty="0">
                <a:latin typeface="Bookman Old Style" pitchFamily="18" charset="0"/>
              </a:rPr>
              <a:t>Al invadir estableció un régimen militar de intervención y disolvió los organismos de gobierno puertorriqueños recién establecidos.</a:t>
            </a:r>
          </a:p>
        </p:txBody>
      </p:sp>
    </p:spTree>
    <p:extLst>
      <p:ext uri="{BB962C8B-B14F-4D97-AF65-F5344CB8AC3E}">
        <p14:creationId xmlns:p14="http://schemas.microsoft.com/office/powerpoint/2010/main" val="218852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6948544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 Grande </a:t>
            </a:r>
            <a:r>
              <a:rPr lang="en-US" sz="3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Cubana</a:t>
            </a:r>
            <a:endParaRPr lang="en-US" sz="3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94" y="2514600"/>
            <a:ext cx="7109908" cy="3508977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Bookman Old Style" pitchFamily="18" charset="0"/>
              </a:rPr>
              <a:t>Fue</a:t>
            </a:r>
            <a:r>
              <a:rPr lang="en-US" sz="3200" dirty="0">
                <a:latin typeface="Bookman Old Style" pitchFamily="18" charset="0"/>
              </a:rPr>
              <a:t> la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segunda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guerra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independencia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que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estuvo</a:t>
            </a:r>
            <a:r>
              <a:rPr lang="en-US" sz="3200" dirty="0">
                <a:latin typeface="Bookman Old Style" pitchFamily="18" charset="0"/>
              </a:rPr>
              <a:t>          a cargo de los </a:t>
            </a:r>
            <a:r>
              <a:rPr lang="en-US" sz="3200" dirty="0" err="1">
                <a:latin typeface="Bookman Old Style" pitchFamily="18" charset="0"/>
              </a:rPr>
              <a:t>exiliados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cubanos</a:t>
            </a:r>
            <a:r>
              <a:rPr lang="en-US" sz="3200" dirty="0">
                <a:latin typeface="Bookman Old Style" pitchFamily="18" charset="0"/>
              </a:rPr>
              <a:t> en </a:t>
            </a:r>
            <a:r>
              <a:rPr lang="en-US" sz="3200" dirty="0" err="1">
                <a:latin typeface="Bookman Old Style" pitchFamily="18" charset="0"/>
              </a:rPr>
              <a:t>Estados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Unidos</a:t>
            </a:r>
            <a:r>
              <a:rPr lang="en-US" sz="3200" dirty="0">
                <a:latin typeface="Bookman Old Style" pitchFamily="18" charset="0"/>
              </a:rPr>
              <a:t> y </a:t>
            </a:r>
            <a:r>
              <a:rPr lang="en-US" sz="3200" dirty="0" err="1">
                <a:latin typeface="Bookman Old Style" pitchFamily="18" charset="0"/>
              </a:rPr>
              <a:t>dirigida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por</a:t>
            </a:r>
            <a:r>
              <a:rPr lang="en-US" sz="3200" dirty="0">
                <a:latin typeface="Bookman Old Style" pitchFamily="18" charset="0"/>
              </a:rPr>
              <a:t> el </a:t>
            </a:r>
            <a:r>
              <a:rPr lang="en-US" sz="3200" dirty="0" err="1">
                <a:latin typeface="Bookman Old Style" pitchFamily="18" charset="0"/>
              </a:rPr>
              <a:t>periodista</a:t>
            </a:r>
            <a:r>
              <a:rPr lang="en-US" sz="3200" dirty="0">
                <a:latin typeface="Bookman Old Style" pitchFamily="18" charset="0"/>
              </a:rPr>
              <a:t> y </a:t>
            </a:r>
            <a:r>
              <a:rPr lang="en-US" sz="3200" dirty="0" err="1">
                <a:latin typeface="Bookman Old Style" pitchFamily="18" charset="0"/>
              </a:rPr>
              <a:t>escritor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rebelde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cubano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José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Martí</a:t>
            </a:r>
            <a:r>
              <a:rPr lang="en-US" sz="3200" dirty="0">
                <a:latin typeface="Bookman Old Style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83" y="781968"/>
            <a:ext cx="1979823" cy="2761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88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0034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Los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líderes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separatistas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puertorriqueños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en el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exilio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estaban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divididos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en dos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corrientes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734300" cy="4038600"/>
          </a:xfrm>
        </p:spPr>
        <p:txBody>
          <a:bodyPr>
            <a:normAutofit lnSpcReduction="10000"/>
          </a:bodyPr>
          <a:lstStyle/>
          <a:p>
            <a:pPr marL="525780" indent="-457200">
              <a:buAutoNum type="arabicPeriod"/>
            </a:pPr>
            <a:r>
              <a:rPr lang="en-US" sz="3200" b="1" dirty="0">
                <a:latin typeface="Bookman Old Style" pitchFamily="18" charset="0"/>
              </a:rPr>
              <a:t>El </a:t>
            </a:r>
            <a:r>
              <a:rPr lang="en-US" sz="3200" b="1" dirty="0" err="1">
                <a:latin typeface="Bookman Old Style" pitchFamily="18" charset="0"/>
              </a:rPr>
              <a:t>Nacionalismo</a:t>
            </a:r>
            <a:r>
              <a:rPr lang="en-US" sz="3200" b="1" dirty="0">
                <a:latin typeface="Bookman Old Style" pitchFamily="18" charset="0"/>
              </a:rPr>
              <a:t> </a:t>
            </a:r>
            <a:r>
              <a:rPr lang="en-US" sz="3200" b="1" dirty="0" err="1">
                <a:latin typeface="Bookman Old Style" pitchFamily="18" charset="0"/>
              </a:rPr>
              <a:t>Republicano</a:t>
            </a:r>
            <a:endParaRPr lang="en-US" sz="3200" b="1" dirty="0">
              <a:latin typeface="Bookman Old Style" pitchFamily="18" charset="0"/>
            </a:endParaRPr>
          </a:p>
          <a:p>
            <a:pPr marL="525780" indent="-457200">
              <a:buAutoNum type="arabicPeriod"/>
            </a:pPr>
            <a:endParaRPr lang="en-US" sz="900" dirty="0"/>
          </a:p>
          <a:p>
            <a:pPr marL="365760" lvl="1" indent="0">
              <a:buNone/>
            </a:pPr>
            <a:r>
              <a:rPr lang="en-US" sz="2400" dirty="0" err="1">
                <a:latin typeface="Bookman Old Style" pitchFamily="18" charset="0"/>
              </a:rPr>
              <a:t>Entendían</a:t>
            </a:r>
            <a:r>
              <a:rPr lang="en-US" sz="2400" dirty="0">
                <a:latin typeface="Bookman Old Style" pitchFamily="18" charset="0"/>
              </a:rPr>
              <a:t> que </a:t>
            </a:r>
            <a:r>
              <a:rPr lang="en-US" sz="2400" dirty="0" err="1">
                <a:latin typeface="Bookman Old Style" pitchFamily="18" charset="0"/>
              </a:rPr>
              <a:t>luego</a:t>
            </a:r>
            <a:r>
              <a:rPr lang="en-US" sz="2400" dirty="0">
                <a:latin typeface="Bookman Old Style" pitchFamily="18" charset="0"/>
              </a:rPr>
              <a:t> de </a:t>
            </a:r>
            <a:r>
              <a:rPr lang="en-US" sz="2400" dirty="0" err="1">
                <a:latin typeface="Bookman Old Style" pitchFamily="18" charset="0"/>
              </a:rPr>
              <a:t>obtener</a:t>
            </a:r>
            <a:r>
              <a:rPr lang="en-US" sz="2400" dirty="0">
                <a:latin typeface="Bookman Old Style" pitchFamily="18" charset="0"/>
              </a:rPr>
              <a:t> la </a:t>
            </a:r>
            <a:r>
              <a:rPr lang="en-US" sz="2400" dirty="0" err="1">
                <a:latin typeface="Bookman Old Style" pitchFamily="18" charset="0"/>
              </a:rPr>
              <a:t>autonomía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debían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formar</a:t>
            </a:r>
            <a:r>
              <a:rPr lang="en-US" sz="2400" dirty="0">
                <a:latin typeface="Bookman Old Style" pitchFamily="18" charset="0"/>
              </a:rPr>
              <a:t> una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Confederación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Antillana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con Cuba y la </a:t>
            </a:r>
            <a:r>
              <a:rPr lang="en-US" sz="2400" dirty="0" err="1">
                <a:latin typeface="Bookman Old Style" pitchFamily="18" charset="0"/>
              </a:rPr>
              <a:t>República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Dominicana</a:t>
            </a:r>
            <a:r>
              <a:rPr lang="en-US" sz="2400" dirty="0">
                <a:latin typeface="Bookman Old Style" pitchFamily="18" charset="0"/>
              </a:rPr>
              <a:t>.</a:t>
            </a:r>
          </a:p>
          <a:p>
            <a:pPr marL="582930" indent="-514350">
              <a:buAutoNum type="arabicPeriod" startAt="2"/>
            </a:pPr>
            <a:r>
              <a:rPr lang="en-US" sz="3200" b="1" dirty="0">
                <a:latin typeface="Bookman Old Style" pitchFamily="18" charset="0"/>
              </a:rPr>
              <a:t>El </a:t>
            </a:r>
            <a:r>
              <a:rPr lang="en-US" sz="3200" b="1" dirty="0" err="1">
                <a:latin typeface="Bookman Old Style" pitchFamily="18" charset="0"/>
              </a:rPr>
              <a:t>Nacionalismo</a:t>
            </a:r>
            <a:r>
              <a:rPr lang="en-US" sz="3200" b="1" dirty="0">
                <a:latin typeface="Bookman Old Style" pitchFamily="18" charset="0"/>
              </a:rPr>
              <a:t> </a:t>
            </a:r>
            <a:r>
              <a:rPr lang="en-US" sz="3200" b="1" dirty="0" err="1">
                <a:latin typeface="Bookman Old Style" pitchFamily="18" charset="0"/>
              </a:rPr>
              <a:t>Anexionista</a:t>
            </a:r>
            <a:endParaRPr lang="en-US" sz="3200" b="1" dirty="0">
              <a:latin typeface="Bookman Old Style" pitchFamily="18" charset="0"/>
            </a:endParaRPr>
          </a:p>
          <a:p>
            <a:pPr marL="68580" indent="0">
              <a:buNone/>
            </a:pPr>
            <a:r>
              <a:rPr lang="en-US" sz="900" b="1" dirty="0">
                <a:latin typeface="Bookman Old Style" pitchFamily="18" charset="0"/>
              </a:rPr>
              <a:t>	</a:t>
            </a:r>
          </a:p>
          <a:p>
            <a:pPr marL="365760" lvl="1" indent="0">
              <a:buNone/>
            </a:pPr>
            <a:r>
              <a:rPr lang="en-US" sz="2400" dirty="0">
                <a:latin typeface="Bookman Old Style" pitchFamily="18" charset="0"/>
              </a:rPr>
              <a:t>La </a:t>
            </a:r>
            <a:r>
              <a:rPr lang="en-US" sz="2400" dirty="0" err="1">
                <a:latin typeface="Bookman Old Style" pitchFamily="18" charset="0"/>
              </a:rPr>
              <a:t>independencia</a:t>
            </a:r>
            <a:r>
              <a:rPr lang="en-US" sz="2400" dirty="0">
                <a:latin typeface="Bookman Old Style" pitchFamily="18" charset="0"/>
              </a:rPr>
              <a:t> de la </a:t>
            </a:r>
            <a:r>
              <a:rPr lang="en-US" sz="2400" dirty="0" err="1">
                <a:latin typeface="Bookman Old Style" pitchFamily="18" charset="0"/>
              </a:rPr>
              <a:t>isla</a:t>
            </a:r>
            <a:r>
              <a:rPr lang="en-US" sz="2400" dirty="0">
                <a:latin typeface="Bookman Old Style" pitchFamily="18" charset="0"/>
              </a:rPr>
              <a:t> era solo un </a:t>
            </a:r>
            <a:r>
              <a:rPr lang="en-US" sz="2400" dirty="0" err="1">
                <a:latin typeface="Bookman Old Style" pitchFamily="18" charset="0"/>
              </a:rPr>
              <a:t>paso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hacia</a:t>
            </a:r>
            <a:r>
              <a:rPr lang="en-US" sz="2400" dirty="0">
                <a:latin typeface="Bookman Old Style" pitchFamily="18" charset="0"/>
              </a:rPr>
              <a:t> la </a:t>
            </a:r>
            <a:r>
              <a:rPr lang="en-US" sz="2400" dirty="0" err="1">
                <a:latin typeface="Bookman Old Style" pitchFamily="18" charset="0"/>
              </a:rPr>
              <a:t>anexión</a:t>
            </a:r>
            <a:r>
              <a:rPr lang="en-US" sz="2400" dirty="0">
                <a:latin typeface="Bookman Old Style" pitchFamily="18" charset="0"/>
              </a:rPr>
              <a:t> con los </a:t>
            </a:r>
            <a:r>
              <a:rPr lang="en-US" sz="2400" dirty="0" err="1">
                <a:latin typeface="Bookman Old Style" pitchFamily="18" charset="0"/>
              </a:rPr>
              <a:t>Estados</a:t>
            </a:r>
            <a:r>
              <a:rPr lang="en-US" sz="2400" dirty="0">
                <a:latin typeface="Bookman Old Style" pitchFamily="18" charset="0"/>
              </a:rPr>
              <a:t> Unidos, </a:t>
            </a:r>
            <a:r>
              <a:rPr lang="en-US" sz="2400" dirty="0" err="1">
                <a:latin typeface="Bookman Old Style" pitchFamily="18" charset="0"/>
              </a:rPr>
              <a:t>cuyo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gobierno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democrático</a:t>
            </a:r>
            <a:r>
              <a:rPr lang="en-US" sz="2400" dirty="0">
                <a:latin typeface="Bookman Old Style" pitchFamily="18" charset="0"/>
              </a:rPr>
              <a:t> de </a:t>
            </a:r>
            <a:r>
              <a:rPr lang="en-US" sz="2400" dirty="0" err="1">
                <a:latin typeface="Bookman Old Style" pitchFamily="18" charset="0"/>
              </a:rPr>
              <a:t>amplias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libertades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consideraban</a:t>
            </a:r>
            <a:r>
              <a:rPr lang="en-US" sz="2400" dirty="0">
                <a:latin typeface="Bookman Old Style" pitchFamily="18" charset="0"/>
              </a:rPr>
              <a:t> perfecto.</a:t>
            </a:r>
          </a:p>
          <a:p>
            <a:pPr marL="365760" lvl="1" indent="0">
              <a:buNone/>
            </a:pP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5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024744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Club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Borinquen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848600" cy="350897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Bookman Old Style" pitchFamily="18" charset="0"/>
              </a:rPr>
              <a:t>Club </a:t>
            </a:r>
            <a:r>
              <a:rPr lang="en-US" sz="2800" dirty="0" err="1">
                <a:latin typeface="Bookman Old Style" pitchFamily="18" charset="0"/>
              </a:rPr>
              <a:t>revolucionario</a:t>
            </a:r>
            <a:r>
              <a:rPr lang="en-US" sz="2800" dirty="0">
                <a:latin typeface="Bookman Old Style" pitchFamily="18" charset="0"/>
              </a:rPr>
              <a:t> de                </a:t>
            </a:r>
            <a:r>
              <a:rPr lang="en-US" sz="2800" dirty="0" err="1">
                <a:latin typeface="Bookman Old Style" pitchFamily="18" charset="0"/>
              </a:rPr>
              <a:t>residentes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boricuas</a:t>
            </a:r>
            <a:r>
              <a:rPr lang="en-US" sz="2800" dirty="0">
                <a:latin typeface="Bookman Old Style" pitchFamily="18" charset="0"/>
              </a:rPr>
              <a:t> de Nueva             York, </a:t>
            </a:r>
            <a:r>
              <a:rPr lang="en-US" sz="2800" dirty="0" err="1">
                <a:latin typeface="Bookman Old Style" pitchFamily="18" charset="0"/>
              </a:rPr>
              <a:t>fundado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por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Sotero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Figueroa</a:t>
            </a:r>
            <a:r>
              <a:rPr lang="en-US" sz="2800" dirty="0">
                <a:latin typeface="Bookman Old Style" pitchFamily="18" charset="0"/>
              </a:rPr>
              <a:t>,  </a:t>
            </a:r>
            <a:r>
              <a:rPr lang="en-US" sz="2800" dirty="0" err="1">
                <a:latin typeface="Bookman Old Style" pitchFamily="18" charset="0"/>
              </a:rPr>
              <a:t>periodista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puertorriqueño</a:t>
            </a:r>
            <a:r>
              <a:rPr lang="en-US" sz="2800" dirty="0">
                <a:latin typeface="Bookman Old Style" pitchFamily="18" charset="0"/>
              </a:rPr>
              <a:t> en </a:t>
            </a:r>
            <a:r>
              <a:rPr lang="en-US" sz="2800" dirty="0" err="1">
                <a:latin typeface="Bookman Old Style" pitchFamily="18" charset="0"/>
              </a:rPr>
              <a:t>exilio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que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publicó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para</a:t>
            </a:r>
            <a:r>
              <a:rPr lang="en-US" sz="2800" dirty="0">
                <a:latin typeface="Bookman Old Style" pitchFamily="18" charset="0"/>
              </a:rPr>
              <a:t> el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Partido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Cubano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en Nueva York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su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periódico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oficial</a:t>
            </a:r>
            <a:r>
              <a:rPr lang="en-US" sz="2800" dirty="0">
                <a:latin typeface="Bookman Old Style" pitchFamily="18" charset="0"/>
              </a:rPr>
              <a:t>,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“Patria”.</a:t>
            </a:r>
          </a:p>
          <a:p>
            <a:pPr marL="68580" indent="0">
              <a:buNone/>
            </a:pPr>
            <a:endParaRPr lang="en-US" sz="1400" dirty="0">
              <a:latin typeface="Bookman Old Style" pitchFamily="18" charset="0"/>
            </a:endParaRPr>
          </a:p>
          <a:p>
            <a:r>
              <a:rPr lang="en-US" sz="2800" dirty="0">
                <a:latin typeface="Bookman Old Style" pitchFamily="18" charset="0"/>
              </a:rPr>
              <a:t>Su </a:t>
            </a:r>
            <a:r>
              <a:rPr lang="en-US" sz="2800" dirty="0" err="1">
                <a:latin typeface="Bookman Old Style" pitchFamily="18" charset="0"/>
              </a:rPr>
              <a:t>propósito</a:t>
            </a:r>
            <a:r>
              <a:rPr lang="en-US" sz="2800" dirty="0">
                <a:latin typeface="Bookman Old Style" pitchFamily="18" charset="0"/>
              </a:rPr>
              <a:t> era </a:t>
            </a:r>
            <a:r>
              <a:rPr lang="en-US" sz="2800" dirty="0" err="1">
                <a:latin typeface="Bookman Old Style" pitchFamily="18" charset="0"/>
              </a:rPr>
              <a:t>convencer</a:t>
            </a:r>
            <a:r>
              <a:rPr lang="en-US" sz="2800" dirty="0">
                <a:latin typeface="Bookman Old Style" pitchFamily="18" charset="0"/>
              </a:rPr>
              <a:t> a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Jose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Martí</a:t>
            </a:r>
            <a:r>
              <a:rPr lang="en-US" sz="2800" b="1" dirty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de la </a:t>
            </a:r>
            <a:r>
              <a:rPr lang="en-US" sz="2800" dirty="0" err="1">
                <a:latin typeface="Bookman Old Style" pitchFamily="18" charset="0"/>
              </a:rPr>
              <a:t>necesidad</a:t>
            </a:r>
            <a:r>
              <a:rPr lang="en-US" sz="2800" dirty="0">
                <a:latin typeface="Bookman Old Style" pitchFamily="18" charset="0"/>
              </a:rPr>
              <a:t> de </a:t>
            </a:r>
            <a:r>
              <a:rPr lang="en-US" sz="2800" dirty="0" err="1">
                <a:latin typeface="Bookman Old Style" pitchFamily="18" charset="0"/>
              </a:rPr>
              <a:t>unir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ambas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luchas</a:t>
            </a:r>
            <a:r>
              <a:rPr lang="en-US" sz="2800" dirty="0">
                <a:latin typeface="Bookman Old Style" pitchFamily="18" charset="0"/>
              </a:rPr>
              <a:t> de </a:t>
            </a:r>
            <a:r>
              <a:rPr lang="en-US" sz="2800" dirty="0" err="1">
                <a:latin typeface="Bookman Old Style" pitchFamily="18" charset="0"/>
              </a:rPr>
              <a:t>independencia</a:t>
            </a:r>
            <a:r>
              <a:rPr lang="en-US" sz="2800" dirty="0">
                <a:latin typeface="Bookman Old Style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1" y="0"/>
            <a:ext cx="1752600" cy="252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670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924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¿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Por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apoyó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el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Partido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Cubano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y José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Martí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la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causa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Puerto Rico?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2334" y="2362200"/>
            <a:ext cx="5868266" cy="366137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latin typeface="Bookman Old Style" pitchFamily="18" charset="0"/>
              </a:rPr>
              <a:t>Apoyaron</a:t>
            </a:r>
            <a:r>
              <a:rPr lang="en-US" sz="3200" dirty="0">
                <a:latin typeface="Bookman Old Style" pitchFamily="18" charset="0"/>
              </a:rPr>
              <a:t> la </a:t>
            </a:r>
            <a:r>
              <a:rPr lang="en-US" sz="3200" dirty="0" err="1">
                <a:latin typeface="Bookman Old Style" pitchFamily="18" charset="0"/>
              </a:rPr>
              <a:t>causa</a:t>
            </a:r>
            <a:r>
              <a:rPr lang="en-US" sz="3200" dirty="0">
                <a:latin typeface="Bookman Old Style" pitchFamily="18" charset="0"/>
              </a:rPr>
              <a:t> de </a:t>
            </a:r>
            <a:r>
              <a:rPr lang="en-US" sz="3200" dirty="0" err="1">
                <a:latin typeface="Bookman Old Style" pitchFamily="18" charset="0"/>
              </a:rPr>
              <a:t>independencia</a:t>
            </a:r>
            <a:r>
              <a:rPr lang="en-US" sz="3200" dirty="0">
                <a:latin typeface="Bookman Old Style" pitchFamily="18" charset="0"/>
              </a:rPr>
              <a:t> de Puerto Rico </a:t>
            </a:r>
            <a:r>
              <a:rPr lang="en-US" sz="3200" dirty="0" err="1">
                <a:latin typeface="Bookman Old Style" pitchFamily="18" charset="0"/>
              </a:rPr>
              <a:t>porque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si</a:t>
            </a:r>
            <a:r>
              <a:rPr lang="en-US" sz="3200" dirty="0">
                <a:latin typeface="Bookman Old Style" pitchFamily="18" charset="0"/>
              </a:rPr>
              <a:t> Cuba se </a:t>
            </a:r>
            <a:r>
              <a:rPr lang="en-US" sz="3200" dirty="0" err="1">
                <a:latin typeface="Bookman Old Style" pitchFamily="18" charset="0"/>
              </a:rPr>
              <a:t>independizaba</a:t>
            </a:r>
            <a:r>
              <a:rPr lang="en-US" sz="3200" dirty="0">
                <a:latin typeface="Bookman Old Style" pitchFamily="18" charset="0"/>
              </a:rPr>
              <a:t> y la </a:t>
            </a:r>
            <a:r>
              <a:rPr lang="en-US" sz="3200" dirty="0" err="1">
                <a:latin typeface="Bookman Old Style" pitchFamily="18" charset="0"/>
              </a:rPr>
              <a:t>isla</a:t>
            </a:r>
            <a:r>
              <a:rPr lang="en-US" sz="3200" dirty="0">
                <a:latin typeface="Bookman Old Style" pitchFamily="18" charset="0"/>
              </a:rPr>
              <a:t> no lo </a:t>
            </a:r>
            <a:r>
              <a:rPr lang="en-US" sz="3200" dirty="0" err="1">
                <a:latin typeface="Bookman Old Style" pitchFamily="18" charset="0"/>
              </a:rPr>
              <a:t>hacía</a:t>
            </a:r>
            <a:r>
              <a:rPr lang="en-US" sz="3200" dirty="0">
                <a:latin typeface="Bookman Old Style" pitchFamily="18" charset="0"/>
              </a:rPr>
              <a:t>, </a:t>
            </a:r>
            <a:r>
              <a:rPr lang="en-US" sz="3200" dirty="0" err="1">
                <a:latin typeface="Bookman Old Style" pitchFamily="18" charset="0"/>
              </a:rPr>
              <a:t>serviría</a:t>
            </a:r>
            <a:r>
              <a:rPr lang="en-US" sz="3200" dirty="0">
                <a:latin typeface="Bookman Old Style" pitchFamily="18" charset="0"/>
              </a:rPr>
              <a:t> de base Española </a:t>
            </a:r>
            <a:r>
              <a:rPr lang="en-US" sz="3200" dirty="0" err="1">
                <a:latin typeface="Bookman Old Style" pitchFamily="18" charset="0"/>
              </a:rPr>
              <a:t>para</a:t>
            </a:r>
            <a:r>
              <a:rPr lang="en-US" sz="3200" dirty="0">
                <a:latin typeface="Bookman Old Style" pitchFamily="18" charset="0"/>
              </a:rPr>
              <a:t> los </a:t>
            </a:r>
            <a:r>
              <a:rPr lang="en-US" sz="3200" dirty="0" err="1">
                <a:latin typeface="Bookman Old Style" pitchFamily="18" charset="0"/>
              </a:rPr>
              <a:t>ataques</a:t>
            </a:r>
            <a:r>
              <a:rPr lang="en-US" sz="3200" dirty="0">
                <a:latin typeface="Bookman Old Style" pitchFamily="18" charset="0"/>
              </a:rPr>
              <a:t> contra la </a:t>
            </a:r>
            <a:r>
              <a:rPr lang="en-US" sz="3200" dirty="0" err="1">
                <a:latin typeface="Bookman Old Style" pitchFamily="18" charset="0"/>
              </a:rPr>
              <a:t>nueva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República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Cubana</a:t>
            </a:r>
            <a:r>
              <a:rPr lang="en-US" sz="3200" dirty="0">
                <a:latin typeface="Bookman Old Style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2819400"/>
            <a:ext cx="1952625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267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43100"/>
            <a:ext cx="7086600" cy="350897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Bookman Old Style" pitchFamily="18" charset="0"/>
              </a:rPr>
              <a:t>A finales de 1895 se </a:t>
            </a:r>
            <a:r>
              <a:rPr lang="en-US" sz="3200" dirty="0" err="1">
                <a:latin typeface="Bookman Old Style" pitchFamily="18" charset="0"/>
              </a:rPr>
              <a:t>organizó</a:t>
            </a:r>
            <a:r>
              <a:rPr lang="en-US" sz="3200" dirty="0">
                <a:latin typeface="Bookman Old Style" pitchFamily="18" charset="0"/>
              </a:rPr>
              <a:t> la </a:t>
            </a:r>
            <a:r>
              <a:rPr lang="en-US" sz="3200" dirty="0" err="1">
                <a:latin typeface="Bookman Old Style" pitchFamily="18" charset="0"/>
              </a:rPr>
              <a:t>sección</a:t>
            </a:r>
            <a:r>
              <a:rPr lang="en-US" sz="3200" dirty="0">
                <a:latin typeface="Bookman Old Style" pitchFamily="18" charset="0"/>
              </a:rPr>
              <a:t> de Puerto Rico del </a:t>
            </a:r>
            <a:r>
              <a:rPr lang="en-US" sz="3200" dirty="0" err="1">
                <a:latin typeface="Bookman Old Style" pitchFamily="18" charset="0"/>
              </a:rPr>
              <a:t>Partido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Revolucionario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Cubano</a:t>
            </a:r>
            <a:r>
              <a:rPr lang="en-US" sz="3200" dirty="0">
                <a:latin typeface="Bookman Old Style" pitchFamily="18" charset="0"/>
              </a:rPr>
              <a:t> y se </a:t>
            </a:r>
            <a:r>
              <a:rPr lang="en-US" sz="3200" dirty="0" err="1">
                <a:latin typeface="Bookman Old Style" pitchFamily="18" charset="0"/>
              </a:rPr>
              <a:t>sustituyó</a:t>
            </a:r>
            <a:r>
              <a:rPr lang="en-US" sz="3200" dirty="0">
                <a:latin typeface="Bookman Old Style" pitchFamily="18" charset="0"/>
              </a:rPr>
              <a:t> la </a:t>
            </a:r>
            <a:r>
              <a:rPr lang="en-US" sz="3200" dirty="0" err="1">
                <a:latin typeface="Bookman Old Style" pitchFamily="18" charset="0"/>
              </a:rPr>
              <a:t>bandera</a:t>
            </a:r>
            <a:r>
              <a:rPr lang="en-US" sz="3200" dirty="0">
                <a:latin typeface="Bookman Old Style" pitchFamily="18" charset="0"/>
              </a:rPr>
              <a:t> de </a:t>
            </a:r>
            <a:r>
              <a:rPr lang="en-US" sz="3200" dirty="0" err="1">
                <a:latin typeface="Bookman Old Style" pitchFamily="18" charset="0"/>
              </a:rPr>
              <a:t>Lares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por</a:t>
            </a:r>
            <a:r>
              <a:rPr lang="en-US" sz="3200" dirty="0">
                <a:latin typeface="Bookman Old Style" pitchFamily="18" charset="0"/>
              </a:rPr>
              <a:t> la </a:t>
            </a:r>
            <a:r>
              <a:rPr lang="en-US" sz="3200" dirty="0" err="1">
                <a:latin typeface="Bookman Old Style" pitchFamily="18" charset="0"/>
              </a:rPr>
              <a:t>bandera</a:t>
            </a:r>
            <a:r>
              <a:rPr lang="en-US" sz="3200" dirty="0">
                <a:latin typeface="Bookman Old Style" pitchFamily="18" charset="0"/>
              </a:rPr>
              <a:t> actual de Puerto Rico, </a:t>
            </a:r>
            <a:r>
              <a:rPr lang="en-US" sz="3200" dirty="0" err="1">
                <a:latin typeface="Bookman Old Style" pitchFamily="18" charset="0"/>
              </a:rPr>
              <a:t>imitando</a:t>
            </a:r>
            <a:r>
              <a:rPr lang="en-US" sz="3200" dirty="0">
                <a:latin typeface="Bookman Old Style" pitchFamily="18" charset="0"/>
              </a:rPr>
              <a:t> el </a:t>
            </a:r>
            <a:r>
              <a:rPr lang="en-US" sz="3200" dirty="0" err="1">
                <a:latin typeface="Bookman Old Style" pitchFamily="18" charset="0"/>
              </a:rPr>
              <a:t>símbolo</a:t>
            </a:r>
            <a:r>
              <a:rPr lang="en-US" sz="3200" dirty="0">
                <a:latin typeface="Bookman Old Style" pitchFamily="18" charset="0"/>
              </a:rPr>
              <a:t> de la </a:t>
            </a:r>
            <a:r>
              <a:rPr lang="en-US" sz="3200" dirty="0" err="1">
                <a:latin typeface="Bookman Old Style" pitchFamily="18" charset="0"/>
              </a:rPr>
              <a:t>insurrección</a:t>
            </a:r>
            <a:r>
              <a:rPr lang="en-US" sz="3200" dirty="0">
                <a:latin typeface="Bookman Old Style" pitchFamily="18" charset="0"/>
              </a:rPr>
              <a:t> </a:t>
            </a:r>
            <a:r>
              <a:rPr lang="en-US" sz="3200" dirty="0" err="1">
                <a:latin typeface="Bookman Old Style" pitchFamily="18" charset="0"/>
              </a:rPr>
              <a:t>cubana</a:t>
            </a:r>
            <a:r>
              <a:rPr lang="en-US" sz="3200" dirty="0">
                <a:latin typeface="Bookman Old Style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26094"/>
            <a:ext cx="2362200" cy="15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723"/>
            <a:ext cx="216494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1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3944"/>
            <a:ext cx="8028062" cy="3886200"/>
          </a:xfrm>
        </p:spPr>
        <p:txBody>
          <a:bodyPr>
            <a:normAutofit fontScale="92500" lnSpcReduction="10000"/>
          </a:bodyPr>
          <a:lstStyle/>
          <a:p>
            <a:pPr marL="685800" lvl="2" indent="0">
              <a:buNone/>
            </a:pPr>
            <a:r>
              <a:rPr lang="en-US" sz="3000" dirty="0" err="1">
                <a:latin typeface="Bookman Old Style" pitchFamily="18" charset="0"/>
              </a:rPr>
              <a:t>Luego</a:t>
            </a:r>
            <a:r>
              <a:rPr lang="en-US" sz="3000" dirty="0">
                <a:latin typeface="Bookman Old Style" pitchFamily="18" charset="0"/>
              </a:rPr>
              <a:t> de </a:t>
            </a:r>
            <a:r>
              <a:rPr lang="en-US" sz="3000" dirty="0" err="1">
                <a:latin typeface="Bookman Old Style" pitchFamily="18" charset="0"/>
              </a:rPr>
              <a:t>luchar</a:t>
            </a:r>
            <a:r>
              <a:rPr lang="en-US" sz="3000" dirty="0">
                <a:latin typeface="Bookman Old Style" pitchFamily="18" charset="0"/>
              </a:rPr>
              <a:t> por la </a:t>
            </a:r>
            <a:r>
              <a:rPr lang="en-US" sz="3000" dirty="0" err="1">
                <a:latin typeface="Bookman Old Style" pitchFamily="18" charset="0"/>
              </a:rPr>
              <a:t>independencia</a:t>
            </a:r>
            <a:r>
              <a:rPr lang="en-US" sz="3000" dirty="0">
                <a:latin typeface="Bookman Old Style" pitchFamily="18" charset="0"/>
              </a:rPr>
              <a:t> de la </a:t>
            </a:r>
            <a:r>
              <a:rPr lang="en-US" sz="3000" dirty="0" err="1">
                <a:latin typeface="Bookman Old Style" pitchFamily="18" charset="0"/>
              </a:rPr>
              <a:t>isla</a:t>
            </a:r>
            <a:r>
              <a:rPr lang="en-US" sz="3000" dirty="0">
                <a:latin typeface="Bookman Old Style" pitchFamily="18" charset="0"/>
              </a:rPr>
              <a:t>, </a:t>
            </a:r>
            <a:r>
              <a:rPr lang="en-US" sz="3000" dirty="0" err="1">
                <a:latin typeface="Bookman Old Style" pitchFamily="18" charset="0"/>
              </a:rPr>
              <a:t>abogó</a:t>
            </a:r>
            <a:r>
              <a:rPr lang="en-US" sz="3000" dirty="0">
                <a:latin typeface="Bookman Old Style" pitchFamily="18" charset="0"/>
              </a:rPr>
              <a:t> por la causa </a:t>
            </a:r>
            <a:r>
              <a:rPr lang="en-US" sz="3000" dirty="0" err="1">
                <a:latin typeface="Bookman Old Style" pitchFamily="18" charset="0"/>
              </a:rPr>
              <a:t>cubana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err="1">
                <a:latin typeface="Bookman Old Style" pitchFamily="18" charset="0"/>
              </a:rPr>
              <a:t>desde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err="1">
                <a:latin typeface="Bookman Old Style" pitchFamily="18" charset="0"/>
              </a:rPr>
              <a:t>su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err="1">
                <a:latin typeface="Bookman Old Style" pitchFamily="18" charset="0"/>
              </a:rPr>
              <a:t>exilio</a:t>
            </a:r>
            <a:r>
              <a:rPr lang="en-US" sz="3000" dirty="0">
                <a:latin typeface="Bookman Old Style" pitchFamily="18" charset="0"/>
              </a:rPr>
              <a:t> en </a:t>
            </a:r>
            <a:r>
              <a:rPr lang="en-US" sz="3000" dirty="0" err="1">
                <a:latin typeface="Bookman Old Style" pitchFamily="18" charset="0"/>
              </a:rPr>
              <a:t>París</a:t>
            </a:r>
            <a:r>
              <a:rPr lang="en-US" sz="3000" dirty="0">
                <a:latin typeface="Bookman Old Style" pitchFamily="18" charset="0"/>
              </a:rPr>
              <a:t>, </a:t>
            </a:r>
            <a:r>
              <a:rPr lang="en-US" sz="3000" dirty="0" err="1">
                <a:latin typeface="Bookman Old Style" pitchFamily="18" charset="0"/>
              </a:rPr>
              <a:t>enviando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err="1">
                <a:latin typeface="Bookman Old Style" pitchFamily="18" charset="0"/>
              </a:rPr>
              <a:t>ayuda</a:t>
            </a:r>
            <a:r>
              <a:rPr lang="en-US" sz="3000" dirty="0">
                <a:latin typeface="Bookman Old Style" pitchFamily="18" charset="0"/>
              </a:rPr>
              <a:t>, </a:t>
            </a:r>
            <a:r>
              <a:rPr lang="en-US" sz="3000" dirty="0" err="1">
                <a:latin typeface="Bookman Old Style" pitchFamily="18" charset="0"/>
              </a:rPr>
              <a:t>armas</a:t>
            </a:r>
            <a:r>
              <a:rPr lang="en-US" sz="3000" dirty="0">
                <a:latin typeface="Bookman Old Style" pitchFamily="18" charset="0"/>
              </a:rPr>
              <a:t> y </a:t>
            </a:r>
            <a:r>
              <a:rPr lang="en-US" sz="3000" dirty="0" err="1">
                <a:latin typeface="Bookman Old Style" pitchFamily="18" charset="0"/>
              </a:rPr>
              <a:t>dinero</a:t>
            </a:r>
            <a:r>
              <a:rPr lang="en-US" sz="3000" dirty="0">
                <a:latin typeface="Bookman Old Style" pitchFamily="18" charset="0"/>
              </a:rPr>
              <a:t> de </a:t>
            </a:r>
            <a:r>
              <a:rPr lang="en-US" sz="3000" dirty="0" err="1">
                <a:latin typeface="Bookman Old Style" pitchFamily="18" charset="0"/>
              </a:rPr>
              <a:t>voluntarios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err="1">
                <a:latin typeface="Bookman Old Style" pitchFamily="18" charset="0"/>
              </a:rPr>
              <a:t>europeos</a:t>
            </a:r>
            <a:r>
              <a:rPr lang="en-US" sz="3000" dirty="0">
                <a:latin typeface="Bookman Old Style" pitchFamily="18" charset="0"/>
              </a:rPr>
              <a:t>, e </a:t>
            </a:r>
            <a:r>
              <a:rPr lang="en-US" sz="3000" dirty="0" err="1">
                <a:latin typeface="Bookman Old Style" pitchFamily="18" charset="0"/>
              </a:rPr>
              <a:t>impidiendo</a:t>
            </a:r>
            <a:r>
              <a:rPr lang="en-US" sz="3000" dirty="0">
                <a:latin typeface="Bookman Old Style" pitchFamily="18" charset="0"/>
              </a:rPr>
              <a:t> que Francia </a:t>
            </a:r>
            <a:r>
              <a:rPr lang="en-US" sz="3000" dirty="0" err="1">
                <a:latin typeface="Bookman Old Style" pitchFamily="18" charset="0"/>
              </a:rPr>
              <a:t>apoyara</a:t>
            </a:r>
            <a:r>
              <a:rPr lang="en-US" sz="3000" dirty="0">
                <a:latin typeface="Bookman Old Style" pitchFamily="18" charset="0"/>
              </a:rPr>
              <a:t> a </a:t>
            </a:r>
            <a:r>
              <a:rPr lang="en-US" sz="3000" dirty="0" err="1">
                <a:latin typeface="Bookman Old Style" pitchFamily="18" charset="0"/>
              </a:rPr>
              <a:t>España</a:t>
            </a:r>
            <a:r>
              <a:rPr lang="en-US" sz="3000" dirty="0">
                <a:latin typeface="Bookman Old Style" pitchFamily="18" charset="0"/>
              </a:rPr>
              <a:t>. </a:t>
            </a:r>
          </a:p>
          <a:p>
            <a:pPr marL="685800" lvl="2" indent="0">
              <a:buNone/>
            </a:pPr>
            <a:endParaRPr lang="en-US" sz="1900" dirty="0">
              <a:latin typeface="Bookman Old Style" pitchFamily="18" charset="0"/>
            </a:endParaRPr>
          </a:p>
          <a:p>
            <a:pPr marL="685800" lvl="2" indent="0">
              <a:buNone/>
            </a:pPr>
            <a:r>
              <a:rPr lang="en-US" sz="3000" dirty="0" err="1">
                <a:latin typeface="Bookman Old Style" pitchFamily="18" charset="0"/>
              </a:rPr>
              <a:t>Murió</a:t>
            </a:r>
            <a:r>
              <a:rPr lang="en-US" sz="3000" dirty="0">
                <a:latin typeface="Bookman Old Style" pitchFamily="18" charset="0"/>
              </a:rPr>
              <a:t> en 1898 sin </a:t>
            </a:r>
            <a:r>
              <a:rPr lang="en-US" sz="3000" dirty="0" err="1">
                <a:latin typeface="Bookman Old Style" pitchFamily="18" charset="0"/>
              </a:rPr>
              <a:t>ver</a:t>
            </a:r>
            <a:r>
              <a:rPr lang="en-US" sz="3000" dirty="0">
                <a:latin typeface="Bookman Old Style" pitchFamily="18" charset="0"/>
              </a:rPr>
              <a:t> el </a:t>
            </a:r>
            <a:r>
              <a:rPr lang="en-US" sz="3000" dirty="0" err="1">
                <a:latin typeface="Bookman Old Style" pitchFamily="18" charset="0"/>
              </a:rPr>
              <a:t>fruto</a:t>
            </a:r>
            <a:r>
              <a:rPr lang="en-US" sz="3000" dirty="0">
                <a:latin typeface="Bookman Old Style" pitchFamily="18" charset="0"/>
              </a:rPr>
              <a:t> de sus </a:t>
            </a:r>
            <a:r>
              <a:rPr lang="en-US" sz="3000" dirty="0" err="1">
                <a:latin typeface="Bookman Old Style" pitchFamily="18" charset="0"/>
              </a:rPr>
              <a:t>esfuerzos</a:t>
            </a:r>
            <a:r>
              <a:rPr lang="en-US" sz="3000" dirty="0">
                <a:latin typeface="Bookman Old Style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856"/>
            <a:ext cx="2413831" cy="2576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0C008E-9812-4AB3-AE89-5F6F000C7146}"/>
              </a:ext>
            </a:extLst>
          </p:cNvPr>
          <p:cNvSpPr/>
          <p:nvPr/>
        </p:nvSpPr>
        <p:spPr>
          <a:xfrm>
            <a:off x="3276600" y="1219200"/>
            <a:ext cx="4395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Ramón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Emeterio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Betances</a:t>
            </a:r>
            <a:endParaRPr lang="es-P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315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6777317" cy="9906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Eugenio </a:t>
            </a:r>
            <a:r>
              <a:rPr lang="en-US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María</a:t>
            </a: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de </a:t>
            </a:r>
            <a:r>
              <a:rPr lang="en-US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Hostos</a:t>
            </a:r>
            <a:endParaRPr 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en-US" sz="2800" dirty="0"/>
          </a:p>
          <a:p>
            <a:pPr marL="68580" indent="0">
              <a:buNone/>
            </a:pPr>
            <a:r>
              <a:rPr lang="en-US" sz="2800" dirty="0"/>
              <a:t>	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9" y="1905000"/>
            <a:ext cx="2771775" cy="424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838200" y="223849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en-US" sz="2800" dirty="0">
                <a:latin typeface="Bookman Old Style" pitchFamily="18" charset="0"/>
              </a:rPr>
              <a:t>Se </a:t>
            </a:r>
            <a:r>
              <a:rPr lang="en-US" sz="2800" dirty="0" err="1">
                <a:latin typeface="Bookman Old Style" pitchFamily="18" charset="0"/>
              </a:rPr>
              <a:t>dedicó</a:t>
            </a:r>
            <a:r>
              <a:rPr lang="en-US" sz="2800" dirty="0">
                <a:latin typeface="Bookman Old Style" pitchFamily="18" charset="0"/>
              </a:rPr>
              <a:t> a </a:t>
            </a:r>
            <a:r>
              <a:rPr lang="en-US" sz="2800" dirty="0" err="1">
                <a:latin typeface="Bookman Old Style" pitchFamily="18" charset="0"/>
              </a:rPr>
              <a:t>escribir</a:t>
            </a:r>
            <a:r>
              <a:rPr lang="en-US" sz="2800" dirty="0">
                <a:latin typeface="Bookman Old Style" pitchFamily="18" charset="0"/>
              </a:rPr>
              <a:t> en pro de la </a:t>
            </a:r>
            <a:r>
              <a:rPr lang="en-US" sz="2800" dirty="0" err="1">
                <a:latin typeface="Bookman Old Style" pitchFamily="18" charset="0"/>
              </a:rPr>
              <a:t>causa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rebelde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cubana</a:t>
            </a:r>
            <a:r>
              <a:rPr lang="en-US" sz="2800" dirty="0">
                <a:latin typeface="Bookman Old Style" pitchFamily="18" charset="0"/>
              </a:rPr>
              <a:t> y a </a:t>
            </a:r>
            <a:r>
              <a:rPr lang="en-US" sz="2800" dirty="0" err="1">
                <a:latin typeface="Bookman Old Style" pitchFamily="18" charset="0"/>
              </a:rPr>
              <a:t>solicitar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apoyo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desde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su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exilio</a:t>
            </a:r>
            <a:r>
              <a:rPr lang="en-US" sz="2800" dirty="0">
                <a:latin typeface="Bookman Old Style" pitchFamily="18" charset="0"/>
              </a:rPr>
              <a:t> en Chile.</a:t>
            </a:r>
          </a:p>
          <a:p>
            <a:pPr marL="68580" indent="0">
              <a:buNone/>
            </a:pPr>
            <a:endParaRPr lang="en-US" sz="2800" dirty="0">
              <a:latin typeface="Bookman Old Style" pitchFamily="18" charset="0"/>
            </a:endParaRPr>
          </a:p>
          <a:p>
            <a:pPr marL="68580" indent="0">
              <a:buNone/>
            </a:pPr>
            <a:r>
              <a:rPr lang="en-US" sz="2800" dirty="0">
                <a:latin typeface="Bookman Old Style" pitchFamily="18" charset="0"/>
              </a:rPr>
              <a:t>No </a:t>
            </a:r>
            <a:r>
              <a:rPr lang="en-US" sz="2800" dirty="0" err="1">
                <a:latin typeface="Bookman Old Style" pitchFamily="18" charset="0"/>
              </a:rPr>
              <a:t>fue</a:t>
            </a:r>
            <a:r>
              <a:rPr lang="en-US" sz="2800" dirty="0">
                <a:latin typeface="Bookman Old Style" pitchFamily="18" charset="0"/>
              </a:rPr>
              <a:t> tan </a:t>
            </a:r>
            <a:r>
              <a:rPr lang="en-US" sz="2800" dirty="0" err="1">
                <a:latin typeface="Bookman Old Style" pitchFamily="18" charset="0"/>
              </a:rPr>
              <a:t>exitoso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como</a:t>
            </a:r>
            <a:r>
              <a:rPr lang="en-US" sz="2800" dirty="0">
                <a:latin typeface="Bookman Old Style" pitchFamily="18" charset="0"/>
              </a:rPr>
              <a:t>  </a:t>
            </a:r>
            <a:r>
              <a:rPr lang="en-US" sz="2800" dirty="0" err="1">
                <a:latin typeface="Bookman Old Style" pitchFamily="18" charset="0"/>
              </a:rPr>
              <a:t>Betances</a:t>
            </a:r>
            <a:r>
              <a:rPr lang="en-US" sz="2800" dirty="0">
                <a:latin typeface="Bookman Old Style" pitchFamily="18" charset="0"/>
              </a:rPr>
              <a:t>  </a:t>
            </a:r>
            <a:r>
              <a:rPr lang="en-US" sz="2800" dirty="0" err="1">
                <a:latin typeface="Bookman Old Style" pitchFamily="18" charset="0"/>
              </a:rPr>
              <a:t>desde</a:t>
            </a:r>
            <a:r>
              <a:rPr lang="en-US" sz="2800" dirty="0">
                <a:latin typeface="Bookman Old Style" pitchFamily="18" charset="0"/>
              </a:rPr>
              <a:t> </a:t>
            </a:r>
            <a:r>
              <a:rPr lang="en-US" sz="2800" dirty="0" err="1">
                <a:latin typeface="Bookman Old Style" pitchFamily="18" charset="0"/>
              </a:rPr>
              <a:t>París</a:t>
            </a:r>
            <a:r>
              <a:rPr lang="en-US" sz="28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26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340</TotalTime>
  <Words>1209</Words>
  <Application>Microsoft Office PowerPoint</Application>
  <PresentationFormat>On-screen Show (4:3)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Baskerville Old Face</vt:lpstr>
      <vt:lpstr>Bookman Old Style</vt:lpstr>
      <vt:lpstr>Century Gothic</vt:lpstr>
      <vt:lpstr>Wingdings</vt:lpstr>
      <vt:lpstr>Wingdings 2</vt:lpstr>
      <vt:lpstr>Austin</vt:lpstr>
      <vt:lpstr>El Filo de la Insurrección</vt:lpstr>
      <vt:lpstr>La Guerra de los 10 Años</vt:lpstr>
      <vt:lpstr>Guerra Grande Cubana</vt:lpstr>
      <vt:lpstr>Los líderes separatistas puertorriqueños en el exilio estaban divididos en dos corrientes:</vt:lpstr>
      <vt:lpstr>Club Borinquen</vt:lpstr>
      <vt:lpstr>¿Por qué apoyó el Partido Cubano y José Martí la causa de Puerto Rico?</vt:lpstr>
      <vt:lpstr>PowerPoint Presentation</vt:lpstr>
      <vt:lpstr>PowerPoint Presentation</vt:lpstr>
      <vt:lpstr>PowerPoint Presentation</vt:lpstr>
      <vt:lpstr>¿Por qué falló el intento revolucionario boricua desde el exilio?</vt:lpstr>
      <vt:lpstr>El levantamiento de Yauco</vt:lpstr>
      <vt:lpstr>La Presión Norteamericana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Camino hacia la Autonomía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Filo de la Insurrección</dc:title>
  <dc:creator>Ruthie</dc:creator>
  <cp:lastModifiedBy>Ruth Garcia</cp:lastModifiedBy>
  <cp:revision>50</cp:revision>
  <dcterms:created xsi:type="dcterms:W3CDTF">2012-04-07T23:03:56Z</dcterms:created>
  <dcterms:modified xsi:type="dcterms:W3CDTF">2019-08-21T09:54:27Z</dcterms:modified>
</cp:coreProperties>
</file>