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9144000" cy="5143500" type="screen16x9"/>
  <p:notesSz cx="6858000" cy="9144000"/>
  <p:embeddedFontLst>
    <p:embeddedFont>
      <p:font typeface="Amatic SC" panose="020B0604020202020204" charset="-79"/>
      <p:regular r:id="rId24"/>
      <p:bold r:id="rId25"/>
    </p:embeddedFont>
    <p:embeddedFont>
      <p:font typeface="Montserrat" panose="020B0604020202020204" charset="0"/>
      <p:regular r:id="rId26"/>
      <p:bold r:id="rId27"/>
      <p:italic r:id="rId28"/>
      <p:boldItalic r:id="rId29"/>
    </p:embeddedFont>
    <p:embeddedFont>
      <p:font typeface="Source Code Pro" panose="020B0604020202020204" charset="0"/>
      <p:regular r:id="rId30"/>
      <p:bold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84" y="-6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07915815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Shape 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 name="Shape 5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Shape 11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3" name="Shape 12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 name="Shape 13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4" name="Shape 16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 name="Shape 17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0" name="Shape 18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0" name="Shape 19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0" name="Shape 2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 name="Shape 6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6" name="Shape 20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5" name="Shape 21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Shape 6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 name="Shape 7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Shape 8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 name="Shape 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Shape 10"/>
          <p:cNvSpPr/>
          <p:nvPr/>
        </p:nvSpPr>
        <p:spPr>
          <a:xfrm>
            <a:off x="0" y="0"/>
            <a:ext cx="9144000" cy="34290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11"/>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a:endParaRPr/>
          </a:p>
        </p:txBody>
      </p:sp>
      <p:sp>
        <p:nvSpPr>
          <p:cNvPr id="12" name="Shape 12"/>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lstStyle>
            <a:lvl1pPr lvl="0" algn="ctr">
              <a:lnSpc>
                <a:spcPct val="100000"/>
              </a:lnSpc>
              <a:spcBef>
                <a:spcPts val="0"/>
              </a:spcBef>
              <a:spcAft>
                <a:spcPts val="0"/>
              </a:spcAft>
              <a:buClr>
                <a:schemeClr val="accent1"/>
              </a:buClr>
              <a:buSzPts val="2100"/>
              <a:buNone/>
              <a:defRPr sz="2100" b="1">
                <a:solidFill>
                  <a:schemeClr val="accent1"/>
                </a:solidFill>
              </a:defRPr>
            </a:lvl1pPr>
            <a:lvl2pPr lvl="1" algn="ctr">
              <a:lnSpc>
                <a:spcPct val="100000"/>
              </a:lnSpc>
              <a:spcBef>
                <a:spcPts val="0"/>
              </a:spcBef>
              <a:spcAft>
                <a:spcPts val="0"/>
              </a:spcAft>
              <a:buClr>
                <a:schemeClr val="accent1"/>
              </a:buClr>
              <a:buSzPts val="2100"/>
              <a:buNone/>
              <a:defRPr sz="2100" b="1">
                <a:solidFill>
                  <a:schemeClr val="accent1"/>
                </a:solidFill>
              </a:defRPr>
            </a:lvl2pPr>
            <a:lvl3pPr lvl="2" algn="ctr">
              <a:lnSpc>
                <a:spcPct val="100000"/>
              </a:lnSpc>
              <a:spcBef>
                <a:spcPts val="0"/>
              </a:spcBef>
              <a:spcAft>
                <a:spcPts val="0"/>
              </a:spcAft>
              <a:buClr>
                <a:schemeClr val="accent1"/>
              </a:buClr>
              <a:buSzPts val="2100"/>
              <a:buNone/>
              <a:defRPr sz="2100" b="1">
                <a:solidFill>
                  <a:schemeClr val="accent1"/>
                </a:solidFill>
              </a:defRPr>
            </a:lvl3pPr>
            <a:lvl4pPr lvl="3" algn="ctr">
              <a:lnSpc>
                <a:spcPct val="100000"/>
              </a:lnSpc>
              <a:spcBef>
                <a:spcPts val="0"/>
              </a:spcBef>
              <a:spcAft>
                <a:spcPts val="0"/>
              </a:spcAft>
              <a:buClr>
                <a:schemeClr val="accent1"/>
              </a:buClr>
              <a:buSzPts val="2100"/>
              <a:buNone/>
              <a:defRPr sz="2100" b="1">
                <a:solidFill>
                  <a:schemeClr val="accent1"/>
                </a:solidFill>
              </a:defRPr>
            </a:lvl4pPr>
            <a:lvl5pPr lvl="4" algn="ctr">
              <a:lnSpc>
                <a:spcPct val="100000"/>
              </a:lnSpc>
              <a:spcBef>
                <a:spcPts val="0"/>
              </a:spcBef>
              <a:spcAft>
                <a:spcPts val="0"/>
              </a:spcAft>
              <a:buClr>
                <a:schemeClr val="accent1"/>
              </a:buClr>
              <a:buSzPts val="2100"/>
              <a:buNone/>
              <a:defRPr sz="2100" b="1">
                <a:solidFill>
                  <a:schemeClr val="accent1"/>
                </a:solidFill>
              </a:defRPr>
            </a:lvl5pPr>
            <a:lvl6pPr lvl="5" algn="ctr">
              <a:lnSpc>
                <a:spcPct val="100000"/>
              </a:lnSpc>
              <a:spcBef>
                <a:spcPts val="0"/>
              </a:spcBef>
              <a:spcAft>
                <a:spcPts val="0"/>
              </a:spcAft>
              <a:buClr>
                <a:schemeClr val="accent1"/>
              </a:buClr>
              <a:buSzPts val="2100"/>
              <a:buNone/>
              <a:defRPr sz="2100" b="1">
                <a:solidFill>
                  <a:schemeClr val="accent1"/>
                </a:solidFill>
              </a:defRPr>
            </a:lvl6pPr>
            <a:lvl7pPr lvl="6" algn="ctr">
              <a:lnSpc>
                <a:spcPct val="100000"/>
              </a:lnSpc>
              <a:spcBef>
                <a:spcPts val="0"/>
              </a:spcBef>
              <a:spcAft>
                <a:spcPts val="0"/>
              </a:spcAft>
              <a:buClr>
                <a:schemeClr val="accent1"/>
              </a:buClr>
              <a:buSzPts val="2100"/>
              <a:buNone/>
              <a:defRPr sz="2100" b="1">
                <a:solidFill>
                  <a:schemeClr val="accent1"/>
                </a:solidFill>
              </a:defRPr>
            </a:lvl7pPr>
            <a:lvl8pPr lvl="7" algn="ctr">
              <a:lnSpc>
                <a:spcPct val="100000"/>
              </a:lnSpc>
              <a:spcBef>
                <a:spcPts val="0"/>
              </a:spcBef>
              <a:spcAft>
                <a:spcPts val="0"/>
              </a:spcAft>
              <a:buClr>
                <a:schemeClr val="accent1"/>
              </a:buClr>
              <a:buSzPts val="2100"/>
              <a:buNone/>
              <a:defRPr sz="2100" b="1">
                <a:solidFill>
                  <a:schemeClr val="accent1"/>
                </a:solidFill>
              </a:defRPr>
            </a:lvl8pPr>
            <a:lvl9pPr lvl="8" algn="ctr">
              <a:lnSpc>
                <a:spcPct val="100000"/>
              </a:lnSpc>
              <a:spcBef>
                <a:spcPts val="0"/>
              </a:spcBef>
              <a:spcAft>
                <a:spcPts val="0"/>
              </a:spcAft>
              <a:buClr>
                <a:schemeClr val="accent1"/>
              </a:buClr>
              <a:buSzPts val="2100"/>
              <a:buNone/>
              <a:defRPr sz="2100" b="1">
                <a:solidFill>
                  <a:schemeClr val="accent1"/>
                </a:solidFill>
              </a:defRPr>
            </a:lvl9pPr>
          </a:lstStyle>
          <a:p>
            <a:endParaRPr/>
          </a:p>
        </p:txBody>
      </p:sp>
      <p:sp>
        <p:nvSpPr>
          <p:cNvPr id="13" name="Shape 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Shape 47"/>
          <p:cNvSpPr txBox="1">
            <a:spLocks noGrp="1"/>
          </p:cNvSpPr>
          <p:nvPr>
            <p:ph type="title" hasCustomPrompt="1"/>
          </p:nvPr>
        </p:nvSpPr>
        <p:spPr>
          <a:xfrm>
            <a:off x="311700" y="1240275"/>
            <a:ext cx="8520600" cy="1981800"/>
          </a:xfrm>
          <a:prstGeom prst="rect">
            <a:avLst/>
          </a:prstGeom>
        </p:spPr>
        <p:txBody>
          <a:bodyPr spcFirstLastPara="1" wrap="square" lIns="91425" tIns="91425" rIns="91425" bIns="91425" anchor="b" anchorCtr="0"/>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Shape 48"/>
          <p:cNvSpPr txBox="1">
            <a:spLocks noGrp="1"/>
          </p:cNvSpPr>
          <p:nvPr>
            <p:ph type="body" idx="1"/>
          </p:nvPr>
        </p:nvSpPr>
        <p:spPr>
          <a:xfrm>
            <a:off x="311700" y="33046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Clr>
                <a:schemeClr val="accent1"/>
              </a:buClr>
              <a:buSzPts val="1800"/>
              <a:buChar char="●"/>
              <a:defRPr>
                <a:solidFill>
                  <a:schemeClr val="accent1"/>
                </a:solidFill>
                <a:highlight>
                  <a:schemeClr val="dk1"/>
                </a:highlight>
              </a:defRPr>
            </a:lvl1pPr>
            <a:lvl2pPr marL="914400" lvl="1" indent="-317500" algn="ctr">
              <a:spcBef>
                <a:spcPts val="1600"/>
              </a:spcBef>
              <a:spcAft>
                <a:spcPts val="0"/>
              </a:spcAft>
              <a:buClr>
                <a:schemeClr val="accent1"/>
              </a:buClr>
              <a:buSzPts val="1400"/>
              <a:buChar char="○"/>
              <a:defRPr>
                <a:solidFill>
                  <a:schemeClr val="accent1"/>
                </a:solidFill>
                <a:highlight>
                  <a:schemeClr val="dk1"/>
                </a:highlight>
              </a:defRPr>
            </a:lvl2pPr>
            <a:lvl3pPr marL="1371600" lvl="2" indent="-317500" algn="ctr">
              <a:spcBef>
                <a:spcPts val="1600"/>
              </a:spcBef>
              <a:spcAft>
                <a:spcPts val="0"/>
              </a:spcAft>
              <a:buClr>
                <a:schemeClr val="accent1"/>
              </a:buClr>
              <a:buSzPts val="1400"/>
              <a:buChar char="■"/>
              <a:defRPr>
                <a:solidFill>
                  <a:schemeClr val="accent1"/>
                </a:solidFill>
                <a:highlight>
                  <a:schemeClr val="dk1"/>
                </a:highlight>
              </a:defRPr>
            </a:lvl3pPr>
            <a:lvl4pPr marL="1828800" lvl="3" indent="-317500" algn="ctr">
              <a:spcBef>
                <a:spcPts val="1600"/>
              </a:spcBef>
              <a:spcAft>
                <a:spcPts val="0"/>
              </a:spcAft>
              <a:buClr>
                <a:schemeClr val="accent1"/>
              </a:buClr>
              <a:buSzPts val="1400"/>
              <a:buChar char="●"/>
              <a:defRPr>
                <a:solidFill>
                  <a:schemeClr val="accent1"/>
                </a:solidFill>
                <a:highlight>
                  <a:schemeClr val="dk1"/>
                </a:highlight>
              </a:defRPr>
            </a:lvl4pPr>
            <a:lvl5pPr marL="2286000" lvl="4" indent="-317500" algn="ctr">
              <a:spcBef>
                <a:spcPts val="1600"/>
              </a:spcBef>
              <a:spcAft>
                <a:spcPts val="0"/>
              </a:spcAft>
              <a:buClr>
                <a:schemeClr val="accent1"/>
              </a:buClr>
              <a:buSzPts val="1400"/>
              <a:buChar char="○"/>
              <a:defRPr>
                <a:solidFill>
                  <a:schemeClr val="accent1"/>
                </a:solidFill>
                <a:highlight>
                  <a:schemeClr val="dk1"/>
                </a:highlight>
              </a:defRPr>
            </a:lvl5pPr>
            <a:lvl6pPr marL="2743200" lvl="5" indent="-317500" algn="ctr">
              <a:spcBef>
                <a:spcPts val="1600"/>
              </a:spcBef>
              <a:spcAft>
                <a:spcPts val="0"/>
              </a:spcAft>
              <a:buClr>
                <a:schemeClr val="accent1"/>
              </a:buClr>
              <a:buSzPts val="1400"/>
              <a:buChar char="■"/>
              <a:defRPr>
                <a:solidFill>
                  <a:schemeClr val="accent1"/>
                </a:solidFill>
                <a:highlight>
                  <a:schemeClr val="dk1"/>
                </a:highlight>
              </a:defRPr>
            </a:lvl6pPr>
            <a:lvl7pPr marL="3200400" lvl="6" indent="-317500" algn="ctr">
              <a:spcBef>
                <a:spcPts val="1600"/>
              </a:spcBef>
              <a:spcAft>
                <a:spcPts val="0"/>
              </a:spcAft>
              <a:buClr>
                <a:schemeClr val="accent1"/>
              </a:buClr>
              <a:buSzPts val="1400"/>
              <a:buChar char="●"/>
              <a:defRPr>
                <a:solidFill>
                  <a:schemeClr val="accent1"/>
                </a:solidFill>
                <a:highlight>
                  <a:schemeClr val="dk1"/>
                </a:highlight>
              </a:defRPr>
            </a:lvl7pPr>
            <a:lvl8pPr marL="3657600" lvl="7" indent="-317500" algn="ctr">
              <a:spcBef>
                <a:spcPts val="1600"/>
              </a:spcBef>
              <a:spcAft>
                <a:spcPts val="0"/>
              </a:spcAft>
              <a:buClr>
                <a:schemeClr val="accent1"/>
              </a:buClr>
              <a:buSzPts val="1400"/>
              <a:buChar char="○"/>
              <a:defRPr>
                <a:solidFill>
                  <a:schemeClr val="accent1"/>
                </a:solidFill>
                <a:highlight>
                  <a:schemeClr val="dk1"/>
                </a:highlight>
              </a:defRPr>
            </a:lvl8pPr>
            <a:lvl9pPr marL="4114800" lvl="8" indent="-317500" algn="ctr">
              <a:spcBef>
                <a:spcPts val="1600"/>
              </a:spcBef>
              <a:spcAft>
                <a:spcPts val="1600"/>
              </a:spcAft>
              <a:buClr>
                <a:schemeClr val="accent1"/>
              </a:buClr>
              <a:buSzPts val="1400"/>
              <a:buChar char="■"/>
              <a:defRPr>
                <a:solidFill>
                  <a:schemeClr val="accent1"/>
                </a:solidFill>
                <a:highlight>
                  <a:schemeClr val="dk1"/>
                </a:highlight>
              </a:defRPr>
            </a:lvl9pPr>
          </a:lstStyle>
          <a:p>
            <a:endParaRPr/>
          </a:p>
        </p:txBody>
      </p:sp>
      <p:sp>
        <p:nvSpPr>
          <p:cNvPr id="49" name="Shape 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Shape 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sp>
        <p:nvSpPr>
          <p:cNvPr id="15" name="Shape 15"/>
          <p:cNvSpPr txBox="1">
            <a:spLocks noGrp="1"/>
          </p:cNvSpPr>
          <p:nvPr>
            <p:ph type="title"/>
          </p:nvPr>
        </p:nvSpPr>
        <p:spPr>
          <a:xfrm>
            <a:off x="2802750" y="802500"/>
            <a:ext cx="3538500" cy="3538500"/>
          </a:xfrm>
          <a:prstGeom prst="rect">
            <a:avLst/>
          </a:prstGeom>
          <a:solidFill>
            <a:srgbClr val="FFFFFF"/>
          </a:solidFill>
        </p:spPr>
        <p:txBody>
          <a:bodyPr spcFirstLastPara="1" wrap="square" lIns="91425" tIns="91425" rIns="91425" bIns="91425" anchor="ctr" anchorCtr="0"/>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6" name="Shape 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19" name="Shape 19"/>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0" name="Shape 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Shape 23"/>
          <p:cNvSpPr txBox="1">
            <a:spLocks noGrp="1"/>
          </p:cNvSpPr>
          <p:nvPr>
            <p:ph type="body" idx="1"/>
          </p:nvPr>
        </p:nvSpPr>
        <p:spPr>
          <a:xfrm>
            <a:off x="311700" y="1228675"/>
            <a:ext cx="3999900" cy="3340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Shape 24"/>
          <p:cNvSpPr txBox="1">
            <a:spLocks noGrp="1"/>
          </p:cNvSpPr>
          <p:nvPr>
            <p:ph type="body" idx="2"/>
          </p:nvPr>
        </p:nvSpPr>
        <p:spPr>
          <a:xfrm>
            <a:off x="4832400" y="1228675"/>
            <a:ext cx="3999900" cy="3340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Shape 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28" name="Shape 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a:endParaRPr/>
          </a:p>
        </p:txBody>
      </p:sp>
      <p:sp>
        <p:nvSpPr>
          <p:cNvPr id="31" name="Shape 31"/>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2" name="Shape 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a:endParaRPr/>
          </a:p>
        </p:txBody>
      </p:sp>
      <p:sp>
        <p:nvSpPr>
          <p:cNvPr id="35" name="Shape 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Shape 37"/>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38" name="Shape 38"/>
          <p:cNvCxnSpPr/>
          <p:nvPr/>
        </p:nvCxnSpPr>
        <p:spPr>
          <a:xfrm>
            <a:off x="5029675" y="4495500"/>
            <a:ext cx="468300" cy="0"/>
          </a:xfrm>
          <a:prstGeom prst="straightConnector1">
            <a:avLst/>
          </a:prstGeom>
          <a:noFill/>
          <a:ln w="28575" cap="flat" cmpd="sng">
            <a:solidFill>
              <a:schemeClr val="lt1"/>
            </a:solidFill>
            <a:prstDash val="solid"/>
            <a:round/>
            <a:headEnd type="none" w="sm" len="sm"/>
            <a:tailEnd type="none" w="sm" len="sm"/>
          </a:ln>
        </p:spPr>
      </p:cxnSp>
      <p:sp>
        <p:nvSpPr>
          <p:cNvPr id="39" name="Shape 3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40" name="Shape 40"/>
          <p:cNvSpPr txBox="1">
            <a:spLocks noGrp="1"/>
          </p:cNvSpPr>
          <p:nvPr>
            <p:ph type="subTitle" idx="1"/>
          </p:nvPr>
        </p:nvSpPr>
        <p:spPr>
          <a:xfrm>
            <a:off x="265500" y="2845223"/>
            <a:ext cx="4045200" cy="13455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1" name="Shape 41"/>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accent1"/>
              </a:buClr>
              <a:buSzPts val="1800"/>
              <a:buChar char="●"/>
              <a:defRPr>
                <a:solidFill>
                  <a:schemeClr val="accent1"/>
                </a:solidFill>
                <a:highlight>
                  <a:schemeClr val="lt1"/>
                </a:highlight>
              </a:defRPr>
            </a:lvl1pPr>
            <a:lvl2pPr marL="914400" lvl="1" indent="-317500">
              <a:spcBef>
                <a:spcPts val="1600"/>
              </a:spcBef>
              <a:spcAft>
                <a:spcPts val="0"/>
              </a:spcAft>
              <a:buClr>
                <a:schemeClr val="accent1"/>
              </a:buClr>
              <a:buSzPts val="1400"/>
              <a:buChar char="○"/>
              <a:defRPr>
                <a:solidFill>
                  <a:schemeClr val="accent1"/>
                </a:solidFill>
                <a:highlight>
                  <a:schemeClr val="lt1"/>
                </a:highlight>
              </a:defRPr>
            </a:lvl2pPr>
            <a:lvl3pPr marL="1371600" lvl="2" indent="-317500">
              <a:spcBef>
                <a:spcPts val="1600"/>
              </a:spcBef>
              <a:spcAft>
                <a:spcPts val="0"/>
              </a:spcAft>
              <a:buClr>
                <a:schemeClr val="accent1"/>
              </a:buClr>
              <a:buSzPts val="1400"/>
              <a:buChar char="■"/>
              <a:defRPr>
                <a:solidFill>
                  <a:schemeClr val="accent1"/>
                </a:solidFill>
                <a:highlight>
                  <a:schemeClr val="lt1"/>
                </a:highlight>
              </a:defRPr>
            </a:lvl3pPr>
            <a:lvl4pPr marL="1828800" lvl="3" indent="-317500">
              <a:spcBef>
                <a:spcPts val="1600"/>
              </a:spcBef>
              <a:spcAft>
                <a:spcPts val="0"/>
              </a:spcAft>
              <a:buClr>
                <a:schemeClr val="accent1"/>
              </a:buClr>
              <a:buSzPts val="1400"/>
              <a:buChar char="●"/>
              <a:defRPr>
                <a:solidFill>
                  <a:schemeClr val="accent1"/>
                </a:solidFill>
                <a:highlight>
                  <a:schemeClr val="lt1"/>
                </a:highlight>
              </a:defRPr>
            </a:lvl4pPr>
            <a:lvl5pPr marL="2286000" lvl="4" indent="-317500">
              <a:spcBef>
                <a:spcPts val="1600"/>
              </a:spcBef>
              <a:spcAft>
                <a:spcPts val="0"/>
              </a:spcAft>
              <a:buClr>
                <a:schemeClr val="accent1"/>
              </a:buClr>
              <a:buSzPts val="1400"/>
              <a:buChar char="○"/>
              <a:defRPr>
                <a:solidFill>
                  <a:schemeClr val="accent1"/>
                </a:solidFill>
                <a:highlight>
                  <a:schemeClr val="lt1"/>
                </a:highlight>
              </a:defRPr>
            </a:lvl5pPr>
            <a:lvl6pPr marL="2743200" lvl="5" indent="-317500">
              <a:spcBef>
                <a:spcPts val="1600"/>
              </a:spcBef>
              <a:spcAft>
                <a:spcPts val="0"/>
              </a:spcAft>
              <a:buClr>
                <a:schemeClr val="accent1"/>
              </a:buClr>
              <a:buSzPts val="1400"/>
              <a:buChar char="■"/>
              <a:defRPr>
                <a:solidFill>
                  <a:schemeClr val="accent1"/>
                </a:solidFill>
                <a:highlight>
                  <a:schemeClr val="lt1"/>
                </a:highlight>
              </a:defRPr>
            </a:lvl6pPr>
            <a:lvl7pPr marL="3200400" lvl="6" indent="-317500">
              <a:spcBef>
                <a:spcPts val="1600"/>
              </a:spcBef>
              <a:spcAft>
                <a:spcPts val="0"/>
              </a:spcAft>
              <a:buClr>
                <a:schemeClr val="accent1"/>
              </a:buClr>
              <a:buSzPts val="1400"/>
              <a:buChar char="●"/>
              <a:defRPr>
                <a:solidFill>
                  <a:schemeClr val="accent1"/>
                </a:solidFill>
                <a:highlight>
                  <a:schemeClr val="lt1"/>
                </a:highlight>
              </a:defRPr>
            </a:lvl7pPr>
            <a:lvl8pPr marL="3657600" lvl="7" indent="-317500">
              <a:spcBef>
                <a:spcPts val="1600"/>
              </a:spcBef>
              <a:spcAft>
                <a:spcPts val="0"/>
              </a:spcAft>
              <a:buClr>
                <a:schemeClr val="accent1"/>
              </a:buClr>
              <a:buSzPts val="1400"/>
              <a:buChar char="○"/>
              <a:defRPr>
                <a:solidFill>
                  <a:schemeClr val="accent1"/>
                </a:solidFill>
                <a:highlight>
                  <a:schemeClr val="lt1"/>
                </a:highlight>
              </a:defRPr>
            </a:lvl8pPr>
            <a:lvl9pPr marL="4114800" lvl="8" indent="-317500">
              <a:spcBef>
                <a:spcPts val="1600"/>
              </a:spcBef>
              <a:spcAft>
                <a:spcPts val="1600"/>
              </a:spcAft>
              <a:buClr>
                <a:schemeClr val="accent1"/>
              </a:buClr>
              <a:buSzPts val="1400"/>
              <a:buChar char="■"/>
              <a:defRPr>
                <a:solidFill>
                  <a:schemeClr val="accent1"/>
                </a:solidFill>
                <a:highlight>
                  <a:schemeClr val="lt1"/>
                </a:highlight>
              </a:defRPr>
            </a:lvl9pPr>
          </a:lstStyle>
          <a:p>
            <a:endParaRPr/>
          </a:p>
        </p:txBody>
      </p:sp>
      <p:sp>
        <p:nvSpPr>
          <p:cNvPr id="42" name="Shape 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Shape 44"/>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Clr>
                <a:schemeClr val="accent1"/>
              </a:buClr>
              <a:buSzPts val="2400"/>
              <a:buFont typeface="Amatic SC"/>
              <a:buNone/>
              <a:defRPr sz="2400" b="1">
                <a:solidFill>
                  <a:schemeClr val="accent1"/>
                </a:solidFill>
                <a:latin typeface="Amatic SC"/>
                <a:ea typeface="Amatic SC"/>
                <a:cs typeface="Amatic SC"/>
                <a:sym typeface="Amatic SC"/>
              </a:defRPr>
            </a:lvl1pPr>
          </a:lstStyle>
          <a:p>
            <a:endParaRPr/>
          </a:p>
        </p:txBody>
      </p:sp>
      <p:sp>
        <p:nvSpPr>
          <p:cNvPr id="45" name="Shape 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beach-day">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9pPr>
          </a:lstStyle>
          <a:p>
            <a:endParaRPr/>
          </a:p>
        </p:txBody>
      </p:sp>
      <p:sp>
        <p:nvSpPr>
          <p:cNvPr id="7" name="Shape 7"/>
          <p:cNvSpPr txBox="1">
            <a:spLocks noGrp="1"/>
          </p:cNvSpPr>
          <p:nvPr>
            <p:ph type="body" idx="1"/>
          </p:nvPr>
        </p:nvSpPr>
        <p:spPr>
          <a:xfrm>
            <a:off x="311700" y="1228675"/>
            <a:ext cx="8520600" cy="3340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hyperlink" Target="https://www.britannica.com/topic/state-sovereign-political-entity"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hyperlink" Target="https://www.britannica.com/topic/sovereignty" TargetMode="External"/><Relationship Id="rId4" Type="http://schemas.openxmlformats.org/officeDocument/2006/relationships/hyperlink" Target="https://www.britannica.com/topic/citizenship"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19.jpg"/><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3.jp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Shape 56"/>
          <p:cNvSpPr txBox="1">
            <a:spLocks noGrp="1"/>
          </p:cNvSpPr>
          <p:nvPr>
            <p:ph type="ctrTitle"/>
          </p:nvPr>
        </p:nvSpPr>
        <p:spPr>
          <a:xfrm>
            <a:off x="311700" y="516925"/>
            <a:ext cx="8520600" cy="26904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dirty="0"/>
              <a:t>The Islands of Saisei</a:t>
            </a:r>
            <a:endParaRPr dirty="0"/>
          </a:p>
        </p:txBody>
      </p:sp>
      <p:sp>
        <p:nvSpPr>
          <p:cNvPr id="57" name="Shape 57"/>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sz="3600" dirty="0">
                <a:latin typeface="Amatic SC" panose="020B0604020202020204" charset="-79"/>
                <a:cs typeface="Amatic SC" panose="020B0604020202020204" charset="-79"/>
              </a:rPr>
              <a:t>Gabriel Rodriguez</a:t>
            </a:r>
            <a:endParaRPr sz="3600" dirty="0">
              <a:latin typeface="Amatic SC" panose="020B0604020202020204" charset="-79"/>
              <a:cs typeface="Amatic SC" panose="020B0604020202020204" charset="-79"/>
            </a:endParaRPr>
          </a:p>
          <a:p>
            <a:pPr marL="0" lvl="0" indent="0">
              <a:spcBef>
                <a:spcPts val="0"/>
              </a:spcBef>
              <a:spcAft>
                <a:spcPts val="0"/>
              </a:spcAft>
              <a:buNone/>
            </a:pPr>
            <a:r>
              <a:rPr lang="en" sz="3600" dirty="0">
                <a:latin typeface="Amatic SC" panose="020B0604020202020204" charset="-79"/>
                <a:cs typeface="Amatic SC" panose="020B0604020202020204" charset="-79"/>
              </a:rPr>
              <a:t>Adrian Rodriguez</a:t>
            </a:r>
            <a:endParaRPr sz="3600" dirty="0">
              <a:latin typeface="Amatic SC" panose="020B0604020202020204" charset="-79"/>
              <a:cs typeface="Amatic SC" panose="020B0604020202020204" charset="-79"/>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Religion</a:t>
            </a:r>
            <a:endParaRPr/>
          </a:p>
        </p:txBody>
      </p:sp>
      <p:sp>
        <p:nvSpPr>
          <p:cNvPr id="119" name="Shape 119"/>
          <p:cNvSpPr txBox="1">
            <a:spLocks noGrp="1"/>
          </p:cNvSpPr>
          <p:nvPr>
            <p:ph type="body" idx="1"/>
          </p:nvPr>
        </p:nvSpPr>
        <p:spPr>
          <a:xfrm>
            <a:off x="128856" y="1298628"/>
            <a:ext cx="4771618" cy="3340200"/>
          </a:xfrm>
          <a:prstGeom prst="rect">
            <a:avLst/>
          </a:prstGeom>
        </p:spPr>
        <p:txBody>
          <a:bodyPr spcFirstLastPara="1" wrap="square" lIns="91425" tIns="91425" rIns="91425" bIns="91425" anchor="t" anchorCtr="0">
            <a:noAutofit/>
          </a:bodyPr>
          <a:lstStyle/>
          <a:p>
            <a:pPr marL="0" lvl="0" indent="0" algn="just">
              <a:spcBef>
                <a:spcPts val="0"/>
              </a:spcBef>
              <a:spcAft>
                <a:spcPts val="1600"/>
              </a:spcAft>
              <a:buNone/>
            </a:pPr>
            <a:r>
              <a:rPr lang="en" sz="1500" dirty="0">
                <a:latin typeface="Montserrat"/>
                <a:ea typeface="Montserrat"/>
                <a:cs typeface="Montserrat"/>
                <a:sym typeface="Montserrat"/>
              </a:rPr>
              <a:t>The 4 major islands have their own god. Each one has a God according to their natural beauties, a gift the Gods gave their islands and must protect at all costs. Any damage to the sacred gifts is punished by execution. Shisenz Island has </a:t>
            </a:r>
            <a:r>
              <a:rPr lang="en" sz="1500" b="1" dirty="0">
                <a:latin typeface="Montserrat"/>
                <a:ea typeface="Montserrat"/>
                <a:cs typeface="Montserrat"/>
                <a:sym typeface="Montserrat"/>
              </a:rPr>
              <a:t>Mizou, the God of Water</a:t>
            </a:r>
            <a:r>
              <a:rPr lang="en" sz="1500" dirty="0">
                <a:latin typeface="Montserrat"/>
                <a:ea typeface="Montserrat"/>
                <a:cs typeface="Montserrat"/>
                <a:sym typeface="Montserrat"/>
              </a:rPr>
              <a:t> for its amazing beaches. Yiamu Island has </a:t>
            </a:r>
            <a:r>
              <a:rPr lang="en" sz="1500" b="1" dirty="0">
                <a:latin typeface="Montserrat"/>
                <a:ea typeface="Montserrat"/>
                <a:cs typeface="Montserrat"/>
                <a:sym typeface="Montserrat"/>
              </a:rPr>
              <a:t>Yalitza, the God of the Mountains</a:t>
            </a:r>
            <a:r>
              <a:rPr lang="en" sz="1500" dirty="0">
                <a:latin typeface="Montserrat"/>
                <a:ea typeface="Montserrat"/>
                <a:cs typeface="Montserrat"/>
                <a:sym typeface="Montserrat"/>
              </a:rPr>
              <a:t>. Kazanzy Island has </a:t>
            </a:r>
            <a:r>
              <a:rPr lang="en" sz="1500" b="1" dirty="0">
                <a:latin typeface="Montserrat"/>
                <a:ea typeface="Montserrat"/>
                <a:cs typeface="Montserrat"/>
                <a:sym typeface="Montserrat"/>
              </a:rPr>
              <a:t>Kiquet, the God of Volcanoes</a:t>
            </a:r>
            <a:r>
              <a:rPr lang="en" sz="1500" dirty="0">
                <a:latin typeface="Montserrat"/>
                <a:ea typeface="Montserrat"/>
                <a:cs typeface="Montserrat"/>
                <a:sym typeface="Montserrat"/>
              </a:rPr>
              <a:t>. These three Gods are sons of the </a:t>
            </a:r>
            <a:r>
              <a:rPr lang="en" sz="1500" b="1" dirty="0">
                <a:latin typeface="Montserrat"/>
                <a:ea typeface="Montserrat"/>
                <a:cs typeface="Montserrat"/>
                <a:sym typeface="Montserrat"/>
              </a:rPr>
              <a:t>Supreme God of the Fuji</a:t>
            </a:r>
            <a:r>
              <a:rPr lang="en" sz="1500" dirty="0">
                <a:latin typeface="Montserrat"/>
                <a:ea typeface="Montserrat"/>
                <a:cs typeface="Montserrat"/>
                <a:sym typeface="Montserrat"/>
              </a:rPr>
              <a:t>, a spirit resting in Mount Fuji located in Miens Island.  </a:t>
            </a:r>
            <a:endParaRPr sz="1500" dirty="0">
              <a:latin typeface="Montserrat"/>
              <a:ea typeface="Montserrat"/>
              <a:cs typeface="Montserrat"/>
              <a:sym typeface="Montserrat"/>
            </a:endParaRPr>
          </a:p>
        </p:txBody>
      </p:sp>
      <p:pic>
        <p:nvPicPr>
          <p:cNvPr id="120" name="Shape 120"/>
          <p:cNvPicPr preferRelativeResize="0"/>
          <p:nvPr/>
        </p:nvPicPr>
        <p:blipFill>
          <a:blip r:embed="rId3">
            <a:alphaModFix/>
          </a:blip>
          <a:stretch>
            <a:fillRect/>
          </a:stretch>
        </p:blipFill>
        <p:spPr>
          <a:xfrm>
            <a:off x="4971494" y="1514450"/>
            <a:ext cx="4101405" cy="2602877"/>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311700" y="0"/>
            <a:ext cx="8520600" cy="801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Culture</a:t>
            </a:r>
            <a:endParaRPr/>
          </a:p>
        </p:txBody>
      </p:sp>
      <p:sp>
        <p:nvSpPr>
          <p:cNvPr id="126" name="Shape 126"/>
          <p:cNvSpPr txBox="1">
            <a:spLocks noGrp="1"/>
          </p:cNvSpPr>
          <p:nvPr>
            <p:ph type="body" idx="1"/>
          </p:nvPr>
        </p:nvSpPr>
        <p:spPr>
          <a:xfrm>
            <a:off x="263688" y="801000"/>
            <a:ext cx="2931900" cy="5928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n">
                <a:latin typeface="Montserrat"/>
                <a:ea typeface="Montserrat"/>
                <a:cs typeface="Montserrat"/>
                <a:sym typeface="Montserrat"/>
              </a:rPr>
              <a:t>Cherry Blossom Festival</a:t>
            </a:r>
            <a:endParaRPr>
              <a:latin typeface="Montserrat"/>
              <a:ea typeface="Montserrat"/>
              <a:cs typeface="Montserrat"/>
              <a:sym typeface="Montserrat"/>
            </a:endParaRPr>
          </a:p>
        </p:txBody>
      </p:sp>
      <p:pic>
        <p:nvPicPr>
          <p:cNvPr id="127" name="Shape 127"/>
          <p:cNvPicPr preferRelativeResize="0"/>
          <p:nvPr/>
        </p:nvPicPr>
        <p:blipFill>
          <a:blip r:embed="rId3">
            <a:alphaModFix/>
          </a:blip>
          <a:stretch>
            <a:fillRect/>
          </a:stretch>
        </p:blipFill>
        <p:spPr>
          <a:xfrm>
            <a:off x="155400" y="1261272"/>
            <a:ext cx="3282876" cy="2187224"/>
          </a:xfrm>
          <a:prstGeom prst="rect">
            <a:avLst/>
          </a:prstGeom>
          <a:noFill/>
          <a:ln>
            <a:noFill/>
          </a:ln>
        </p:spPr>
      </p:pic>
      <p:sp>
        <p:nvSpPr>
          <p:cNvPr id="128" name="Shape 128"/>
          <p:cNvSpPr txBox="1"/>
          <p:nvPr/>
        </p:nvSpPr>
        <p:spPr>
          <a:xfrm>
            <a:off x="3761675" y="161225"/>
            <a:ext cx="5249100" cy="307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800">
                <a:latin typeface="Montserrat"/>
                <a:ea typeface="Montserrat"/>
                <a:cs typeface="Montserrat"/>
                <a:sym typeface="Montserrat"/>
              </a:rPr>
              <a:t>Peregrination to Hiroshima and Nagasaki </a:t>
            </a:r>
            <a:endParaRPr sz="1800">
              <a:latin typeface="Montserrat"/>
              <a:ea typeface="Montserrat"/>
              <a:cs typeface="Montserrat"/>
              <a:sym typeface="Montserrat"/>
            </a:endParaRPr>
          </a:p>
        </p:txBody>
      </p:sp>
      <p:pic>
        <p:nvPicPr>
          <p:cNvPr id="129" name="Shape 129"/>
          <p:cNvPicPr preferRelativeResize="0"/>
          <p:nvPr/>
        </p:nvPicPr>
        <p:blipFill>
          <a:blip r:embed="rId4">
            <a:alphaModFix/>
          </a:blip>
          <a:stretch>
            <a:fillRect/>
          </a:stretch>
        </p:blipFill>
        <p:spPr>
          <a:xfrm>
            <a:off x="4137625" y="622500"/>
            <a:ext cx="3961475" cy="2226625"/>
          </a:xfrm>
          <a:prstGeom prst="rect">
            <a:avLst/>
          </a:prstGeom>
          <a:noFill/>
          <a:ln>
            <a:noFill/>
          </a:ln>
        </p:spPr>
      </p:pic>
      <p:pic>
        <p:nvPicPr>
          <p:cNvPr id="130" name="Shape 130"/>
          <p:cNvPicPr preferRelativeResize="0"/>
          <p:nvPr/>
        </p:nvPicPr>
        <p:blipFill>
          <a:blip r:embed="rId5">
            <a:alphaModFix/>
          </a:blip>
          <a:stretch>
            <a:fillRect/>
          </a:stretch>
        </p:blipFill>
        <p:spPr>
          <a:xfrm>
            <a:off x="4648776" y="3003200"/>
            <a:ext cx="2652766" cy="1989575"/>
          </a:xfrm>
          <a:prstGeom prst="rect">
            <a:avLst/>
          </a:prstGeom>
          <a:noFill/>
          <a:ln>
            <a:noFill/>
          </a:ln>
        </p:spPr>
      </p:pic>
      <p:sp>
        <p:nvSpPr>
          <p:cNvPr id="131" name="Shape 131"/>
          <p:cNvSpPr txBox="1"/>
          <p:nvPr/>
        </p:nvSpPr>
        <p:spPr>
          <a:xfrm>
            <a:off x="2378725" y="4158275"/>
            <a:ext cx="1758900" cy="384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800">
                <a:latin typeface="Montserrat"/>
                <a:ea typeface="Montserrat"/>
                <a:cs typeface="Montserrat"/>
                <a:sym typeface="Montserrat"/>
              </a:rPr>
              <a:t>Mud artwork</a:t>
            </a:r>
            <a:endParaRPr sz="1800">
              <a:latin typeface="Montserrat"/>
              <a:ea typeface="Montserrat"/>
              <a:cs typeface="Montserrat"/>
              <a:sym typeface="Montserra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320578" y="108920"/>
            <a:ext cx="8520600" cy="801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Type of government: Democratic Republic</a:t>
            </a:r>
            <a:endParaRPr dirty="0"/>
          </a:p>
        </p:txBody>
      </p:sp>
      <p:sp>
        <p:nvSpPr>
          <p:cNvPr id="137" name="Shape 137"/>
          <p:cNvSpPr txBox="1">
            <a:spLocks noGrp="1"/>
          </p:cNvSpPr>
          <p:nvPr>
            <p:ph type="body" idx="1"/>
          </p:nvPr>
        </p:nvSpPr>
        <p:spPr>
          <a:xfrm>
            <a:off x="311700" y="1105625"/>
            <a:ext cx="8520600" cy="3340200"/>
          </a:xfrm>
          <a:prstGeom prst="rect">
            <a:avLst/>
          </a:prstGeom>
          <a:noFill/>
          <a:ln>
            <a:noFill/>
          </a:ln>
        </p:spPr>
        <p:txBody>
          <a:bodyPr spcFirstLastPara="1" wrap="square" lIns="91425" tIns="91425" rIns="91425" bIns="91425" anchor="t" anchorCtr="0">
            <a:noAutofit/>
          </a:bodyPr>
          <a:lstStyle/>
          <a:p>
            <a:pPr marL="0" marR="101600" lvl="0" indent="0" rtl="0">
              <a:lnSpc>
                <a:spcPct val="145000"/>
              </a:lnSpc>
              <a:spcBef>
                <a:spcPts val="200"/>
              </a:spcBef>
              <a:spcAft>
                <a:spcPts val="0"/>
              </a:spcAft>
              <a:buNone/>
            </a:pPr>
            <a:r>
              <a:rPr lang="en" sz="1600" dirty="0" smtClean="0">
                <a:solidFill>
                  <a:srgbClr val="000000"/>
                </a:solidFill>
                <a:highlight>
                  <a:srgbClr val="FFFFFF"/>
                </a:highlight>
                <a:latin typeface="Montserrat"/>
                <a:ea typeface="Montserrat"/>
                <a:cs typeface="Montserrat"/>
                <a:sym typeface="Montserrat"/>
              </a:rPr>
              <a:t>The </a:t>
            </a:r>
            <a:r>
              <a:rPr lang="en" sz="1600" dirty="0">
                <a:solidFill>
                  <a:srgbClr val="000000"/>
                </a:solidFill>
                <a:highlight>
                  <a:srgbClr val="FFFFFF"/>
                </a:highlight>
                <a:uFill>
                  <a:noFill/>
                </a:uFill>
                <a:latin typeface="Montserrat"/>
                <a:ea typeface="Montserrat"/>
                <a:cs typeface="Montserrat"/>
                <a:sym typeface="Montserrat"/>
                <a:hlinkClick r:id="rId3"/>
              </a:rPr>
              <a:t>state</a:t>
            </a:r>
            <a:r>
              <a:rPr lang="en" sz="1600" dirty="0">
                <a:solidFill>
                  <a:srgbClr val="000000"/>
                </a:solidFill>
                <a:highlight>
                  <a:srgbClr val="FFFFFF"/>
                </a:highlight>
                <a:latin typeface="Montserrat"/>
                <a:ea typeface="Montserrat"/>
                <a:cs typeface="Montserrat"/>
                <a:sym typeface="Montserrat"/>
              </a:rPr>
              <a:t> is ruled by representatives of the </a:t>
            </a:r>
            <a:r>
              <a:rPr lang="en" sz="1600" dirty="0">
                <a:solidFill>
                  <a:srgbClr val="000000"/>
                </a:solidFill>
                <a:highlight>
                  <a:srgbClr val="FFFFFF"/>
                </a:highlight>
                <a:uFill>
                  <a:noFill/>
                </a:uFill>
                <a:latin typeface="Montserrat"/>
                <a:ea typeface="Montserrat"/>
                <a:cs typeface="Montserrat"/>
                <a:sym typeface="Montserrat"/>
                <a:hlinkClick r:id="rId4"/>
              </a:rPr>
              <a:t>citizen</a:t>
            </a:r>
            <a:r>
              <a:rPr lang="en" sz="1600" dirty="0">
                <a:solidFill>
                  <a:srgbClr val="000000"/>
                </a:solidFill>
                <a:highlight>
                  <a:srgbClr val="FFFFFF"/>
                </a:highlight>
                <a:latin typeface="Montserrat"/>
                <a:ea typeface="Montserrat"/>
                <a:cs typeface="Montserrat"/>
                <a:sym typeface="Montserrat"/>
              </a:rPr>
              <a:t> body. It is founded on the idea that </a:t>
            </a:r>
            <a:r>
              <a:rPr lang="en" sz="1600" dirty="0">
                <a:solidFill>
                  <a:srgbClr val="000000"/>
                </a:solidFill>
                <a:highlight>
                  <a:srgbClr val="FFFFFF"/>
                </a:highlight>
                <a:uFill>
                  <a:noFill/>
                </a:uFill>
                <a:latin typeface="Montserrat"/>
                <a:ea typeface="Montserrat"/>
                <a:cs typeface="Montserrat"/>
                <a:sym typeface="Montserrat"/>
                <a:hlinkClick r:id="rId5"/>
              </a:rPr>
              <a:t>sovereignty</a:t>
            </a:r>
            <a:r>
              <a:rPr lang="en" sz="1600" dirty="0">
                <a:solidFill>
                  <a:srgbClr val="000000"/>
                </a:solidFill>
                <a:highlight>
                  <a:srgbClr val="FFFFFF"/>
                </a:highlight>
                <a:latin typeface="Montserrat"/>
                <a:ea typeface="Montserrat"/>
                <a:cs typeface="Montserrat"/>
                <a:sym typeface="Montserrat"/>
              </a:rPr>
              <a:t> rests with the people, though who is included and excluded from the category of the people has varied across history. Because citizens do not govern the state themselves but through representatives. The head of government is elected by the people, and can not be a monarch</a:t>
            </a:r>
            <a:r>
              <a:rPr lang="en" sz="1600" dirty="0" smtClean="0">
                <a:solidFill>
                  <a:srgbClr val="000000"/>
                </a:solidFill>
                <a:highlight>
                  <a:srgbClr val="FFFFFF"/>
                </a:highlight>
                <a:latin typeface="Montserrat"/>
                <a:ea typeface="Montserrat"/>
                <a:cs typeface="Montserrat"/>
                <a:sym typeface="Montserrat"/>
              </a:rPr>
              <a:t>.</a:t>
            </a:r>
            <a:endParaRPr sz="1600" dirty="0">
              <a:solidFill>
                <a:srgbClr val="000000"/>
              </a:solidFill>
              <a:highlight>
                <a:srgbClr val="FFFFFF"/>
              </a:highlight>
              <a:latin typeface="Montserrat"/>
              <a:ea typeface="Montserrat"/>
              <a:cs typeface="Montserrat"/>
              <a:sym typeface="Montserrat"/>
            </a:endParaRPr>
          </a:p>
          <a:p>
            <a:pPr marL="0" marR="101600" lvl="0" indent="0" rtl="0">
              <a:lnSpc>
                <a:spcPct val="145000"/>
              </a:lnSpc>
              <a:spcBef>
                <a:spcPts val="200"/>
              </a:spcBef>
              <a:spcAft>
                <a:spcPts val="0"/>
              </a:spcAft>
              <a:buNone/>
            </a:pPr>
            <a:endParaRPr lang="en" sz="1600" dirty="0" smtClean="0">
              <a:solidFill>
                <a:srgbClr val="000000"/>
              </a:solidFill>
              <a:highlight>
                <a:srgbClr val="FFFFFF"/>
              </a:highlight>
              <a:latin typeface="Montserrat"/>
              <a:ea typeface="Montserrat"/>
              <a:cs typeface="Montserrat"/>
              <a:sym typeface="Montserrat"/>
            </a:endParaRPr>
          </a:p>
          <a:p>
            <a:pPr marL="0" marR="101600" lvl="0" indent="0" rtl="0">
              <a:lnSpc>
                <a:spcPct val="145000"/>
              </a:lnSpc>
              <a:spcBef>
                <a:spcPts val="200"/>
              </a:spcBef>
              <a:spcAft>
                <a:spcPts val="0"/>
              </a:spcAft>
              <a:buNone/>
            </a:pPr>
            <a:r>
              <a:rPr lang="en" sz="1600" dirty="0" smtClean="0">
                <a:solidFill>
                  <a:srgbClr val="000000"/>
                </a:solidFill>
                <a:highlight>
                  <a:srgbClr val="FFFFFF"/>
                </a:highlight>
                <a:latin typeface="Montserrat"/>
                <a:ea typeface="Montserrat"/>
                <a:cs typeface="Montserrat"/>
                <a:sym typeface="Montserrat"/>
              </a:rPr>
              <a:t>In </a:t>
            </a:r>
            <a:r>
              <a:rPr lang="en" sz="1600" dirty="0">
                <a:solidFill>
                  <a:srgbClr val="000000"/>
                </a:solidFill>
                <a:highlight>
                  <a:srgbClr val="FFFFFF"/>
                </a:highlight>
                <a:latin typeface="Montserrat"/>
                <a:ea typeface="Montserrat"/>
                <a:cs typeface="Montserrat"/>
                <a:sym typeface="Montserrat"/>
              </a:rPr>
              <a:t>Saisei the people elect the Hadolo which is the upper chamber of the government, which has 48 members. The Hado elects the </a:t>
            </a:r>
            <a:r>
              <a:rPr lang="en" sz="1600" dirty="0">
                <a:solidFill>
                  <a:srgbClr val="000000"/>
                </a:solidFill>
                <a:latin typeface="Montserrat"/>
                <a:ea typeface="Montserrat"/>
                <a:cs typeface="Montserrat"/>
                <a:sym typeface="Montserrat"/>
              </a:rPr>
              <a:t>Rīdā, which is the president. They need ⅔ majority for the new Rida to be elected. He assigns the lower chamber of the government which is called the Migi. </a:t>
            </a:r>
            <a:endParaRPr sz="1600" dirty="0">
              <a:solidFill>
                <a:srgbClr val="000000"/>
              </a:solidFill>
              <a:latin typeface="Montserrat"/>
              <a:ea typeface="Montserrat"/>
              <a:cs typeface="Montserrat"/>
              <a:sym typeface="Montserrat"/>
            </a:endParaRPr>
          </a:p>
          <a:p>
            <a:pPr marL="0" marR="101600" lvl="0" indent="0" rtl="0">
              <a:lnSpc>
                <a:spcPct val="145000"/>
              </a:lnSpc>
              <a:spcBef>
                <a:spcPts val="200"/>
              </a:spcBef>
              <a:spcAft>
                <a:spcPts val="0"/>
              </a:spcAft>
              <a:buNone/>
            </a:pPr>
            <a:endParaRPr sz="1350" dirty="0">
              <a:solidFill>
                <a:srgbClr val="000000"/>
              </a:solidFill>
              <a:highlight>
                <a:srgbClr val="FFFFFF"/>
              </a:highlight>
              <a:latin typeface="Montserrat"/>
              <a:ea typeface="Montserrat"/>
              <a:cs typeface="Montserrat"/>
              <a:sym typeface="Montserrat"/>
            </a:endParaRPr>
          </a:p>
          <a:p>
            <a:pPr marL="0" marR="101600" lvl="0" indent="0" rtl="0">
              <a:lnSpc>
                <a:spcPct val="145000"/>
              </a:lnSpc>
              <a:spcBef>
                <a:spcPts val="200"/>
              </a:spcBef>
              <a:spcAft>
                <a:spcPts val="0"/>
              </a:spcAft>
              <a:buNone/>
            </a:pPr>
            <a:endParaRPr sz="1350" dirty="0">
              <a:solidFill>
                <a:srgbClr val="000000"/>
              </a:solidFill>
              <a:highlight>
                <a:srgbClr val="FFFFFF"/>
              </a:highlight>
              <a:latin typeface="Montserrat"/>
              <a:ea typeface="Montserrat"/>
              <a:cs typeface="Montserrat"/>
              <a:sym typeface="Montserrat"/>
            </a:endParaRPr>
          </a:p>
          <a:p>
            <a:pPr marL="0" marR="101600" lvl="0" indent="0" rtl="0">
              <a:lnSpc>
                <a:spcPct val="145000"/>
              </a:lnSpc>
              <a:spcBef>
                <a:spcPts val="200"/>
              </a:spcBef>
              <a:spcAft>
                <a:spcPts val="0"/>
              </a:spcAft>
              <a:buNone/>
            </a:pPr>
            <a:endParaRPr sz="1350" dirty="0">
              <a:solidFill>
                <a:srgbClr val="000000"/>
              </a:solidFill>
              <a:highlight>
                <a:srgbClr val="FFFFFF"/>
              </a:highlight>
              <a:latin typeface="Montserrat"/>
              <a:ea typeface="Montserrat"/>
              <a:cs typeface="Montserrat"/>
              <a:sym typeface="Montserrat"/>
            </a:endParaRPr>
          </a:p>
          <a:p>
            <a:pPr marL="0" marR="101600" lvl="0" indent="0" rtl="0">
              <a:lnSpc>
                <a:spcPct val="145000"/>
              </a:lnSpc>
              <a:spcBef>
                <a:spcPts val="200"/>
              </a:spcBef>
              <a:spcAft>
                <a:spcPts val="200"/>
              </a:spcAft>
              <a:buNone/>
            </a:pPr>
            <a:endParaRPr sz="1350" dirty="0">
              <a:solidFill>
                <a:srgbClr val="000000"/>
              </a:solidFill>
              <a:highlight>
                <a:srgbClr val="FFFFFF"/>
              </a:highlight>
              <a:latin typeface="Montserrat"/>
              <a:ea typeface="Montserrat"/>
              <a:cs typeface="Montserrat"/>
              <a:sym typeface="Montserra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358800" y="210475"/>
            <a:ext cx="8520600" cy="801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BAsic Structure </a:t>
            </a:r>
            <a:endParaRPr/>
          </a:p>
        </p:txBody>
      </p:sp>
      <p:sp>
        <p:nvSpPr>
          <p:cNvPr id="143" name="Shape 143"/>
          <p:cNvSpPr txBox="1">
            <a:spLocks noGrp="1"/>
          </p:cNvSpPr>
          <p:nvPr>
            <p:ph type="body" idx="1"/>
          </p:nvPr>
        </p:nvSpPr>
        <p:spPr>
          <a:xfrm>
            <a:off x="-356225" y="2106675"/>
            <a:ext cx="8520600" cy="33402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n"/>
              <a:t>                       </a:t>
            </a:r>
            <a:endParaRPr/>
          </a:p>
        </p:txBody>
      </p:sp>
      <p:sp>
        <p:nvSpPr>
          <p:cNvPr id="144" name="Shape 144"/>
          <p:cNvSpPr txBox="1"/>
          <p:nvPr/>
        </p:nvSpPr>
        <p:spPr>
          <a:xfrm>
            <a:off x="1224175" y="2465825"/>
            <a:ext cx="1400700" cy="506100"/>
          </a:xfrm>
          <a:prstGeom prst="rect">
            <a:avLst/>
          </a:prstGeom>
          <a:noFill/>
          <a:ln>
            <a:noFill/>
          </a:ln>
        </p:spPr>
        <p:txBody>
          <a:bodyPr spcFirstLastPara="1" wrap="square" lIns="91425" tIns="91425" rIns="91425" bIns="91425" anchor="t" anchorCtr="0">
            <a:noAutofit/>
          </a:bodyPr>
          <a:lstStyle/>
          <a:p>
            <a:pPr marL="0" marR="25400" lvl="0" indent="0" rtl="0">
              <a:lnSpc>
                <a:spcPct val="115000"/>
              </a:lnSpc>
              <a:spcBef>
                <a:spcPts val="0"/>
              </a:spcBef>
              <a:spcAft>
                <a:spcPts val="0"/>
              </a:spcAft>
              <a:buNone/>
            </a:pPr>
            <a:r>
              <a:rPr lang="en" sz="2400">
                <a:highlight>
                  <a:srgbClr val="FFFFFF"/>
                </a:highlight>
              </a:rPr>
              <a:t>Hādolo </a:t>
            </a:r>
            <a:r>
              <a:rPr lang="en" sz="1100">
                <a:highlight>
                  <a:srgbClr val="FFFFFF"/>
                </a:highlight>
              </a:rPr>
              <a:t>(48 members)</a:t>
            </a:r>
            <a:endParaRPr sz="1100">
              <a:highlight>
                <a:srgbClr val="FFFFFF"/>
              </a:highlight>
            </a:endParaRPr>
          </a:p>
          <a:p>
            <a:pPr marL="0" marR="25400" lvl="0" indent="0" rtl="0">
              <a:lnSpc>
                <a:spcPct val="115000"/>
              </a:lnSpc>
              <a:spcBef>
                <a:spcPts val="0"/>
              </a:spcBef>
              <a:spcAft>
                <a:spcPts val="0"/>
              </a:spcAft>
              <a:buNone/>
            </a:pPr>
            <a:endParaRPr sz="1800">
              <a:highlight>
                <a:srgbClr val="FFFFFF"/>
              </a:highlight>
            </a:endParaRPr>
          </a:p>
          <a:p>
            <a:pPr marL="0" lvl="0" indent="0">
              <a:spcBef>
                <a:spcPts val="0"/>
              </a:spcBef>
              <a:spcAft>
                <a:spcPts val="0"/>
              </a:spcAft>
              <a:buNone/>
            </a:pPr>
            <a:endParaRPr/>
          </a:p>
        </p:txBody>
      </p:sp>
      <p:sp>
        <p:nvSpPr>
          <p:cNvPr id="145" name="Shape 145"/>
          <p:cNvSpPr txBox="1"/>
          <p:nvPr/>
        </p:nvSpPr>
        <p:spPr>
          <a:xfrm>
            <a:off x="3801300" y="1011475"/>
            <a:ext cx="1777200" cy="5061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400"/>
              </a:spcBef>
              <a:spcAft>
                <a:spcPts val="0"/>
              </a:spcAft>
              <a:buNone/>
            </a:pPr>
            <a:r>
              <a:rPr lang="en" sz="2400"/>
              <a:t>Rīma </a:t>
            </a:r>
            <a:endParaRPr sz="2400"/>
          </a:p>
          <a:p>
            <a:pPr marL="0" lvl="0" indent="0" rtl="0">
              <a:lnSpc>
                <a:spcPct val="115000"/>
              </a:lnSpc>
              <a:spcBef>
                <a:spcPts val="400"/>
              </a:spcBef>
              <a:spcAft>
                <a:spcPts val="0"/>
              </a:spcAft>
              <a:buNone/>
            </a:pPr>
            <a:r>
              <a:rPr lang="en" sz="1100"/>
              <a:t>(the president)</a:t>
            </a:r>
            <a:endParaRPr sz="1100"/>
          </a:p>
          <a:p>
            <a:pPr marL="0" lvl="0" indent="0" rtl="0">
              <a:lnSpc>
                <a:spcPct val="115000"/>
              </a:lnSpc>
              <a:spcBef>
                <a:spcPts val="400"/>
              </a:spcBef>
              <a:spcAft>
                <a:spcPts val="0"/>
              </a:spcAft>
              <a:buNone/>
            </a:pPr>
            <a:endParaRPr sz="1800"/>
          </a:p>
          <a:p>
            <a:pPr marL="0" lvl="0" indent="0">
              <a:spcBef>
                <a:spcPts val="0"/>
              </a:spcBef>
              <a:spcAft>
                <a:spcPts val="0"/>
              </a:spcAft>
              <a:buNone/>
            </a:pPr>
            <a:endParaRPr/>
          </a:p>
        </p:txBody>
      </p:sp>
      <p:sp>
        <p:nvSpPr>
          <p:cNvPr id="146" name="Shape 146"/>
          <p:cNvSpPr txBox="1"/>
          <p:nvPr/>
        </p:nvSpPr>
        <p:spPr>
          <a:xfrm>
            <a:off x="5889875" y="2665925"/>
            <a:ext cx="1777200" cy="306000"/>
          </a:xfrm>
          <a:prstGeom prst="rect">
            <a:avLst/>
          </a:prstGeom>
          <a:noFill/>
          <a:ln>
            <a:noFill/>
          </a:ln>
        </p:spPr>
        <p:txBody>
          <a:bodyPr spcFirstLastPara="1" wrap="square" lIns="91425" tIns="91425" rIns="91425" bIns="91425" anchor="t" anchorCtr="0">
            <a:noAutofit/>
          </a:bodyPr>
          <a:lstStyle/>
          <a:p>
            <a:pPr marL="0" marR="25400" lvl="0" indent="0" rtl="0">
              <a:lnSpc>
                <a:spcPct val="115000"/>
              </a:lnSpc>
              <a:spcBef>
                <a:spcPts val="0"/>
              </a:spcBef>
              <a:spcAft>
                <a:spcPts val="0"/>
              </a:spcAft>
              <a:buNone/>
            </a:pPr>
            <a:r>
              <a:rPr lang="en" sz="2400">
                <a:highlight>
                  <a:srgbClr val="FFFFFF"/>
                </a:highlight>
              </a:rPr>
              <a:t>Migui </a:t>
            </a:r>
            <a:endParaRPr sz="2400">
              <a:highlight>
                <a:srgbClr val="FFFFFF"/>
              </a:highlight>
            </a:endParaRPr>
          </a:p>
          <a:p>
            <a:pPr marL="0" marR="25400" lvl="0" indent="0" rtl="0">
              <a:lnSpc>
                <a:spcPct val="115000"/>
              </a:lnSpc>
              <a:spcBef>
                <a:spcPts val="0"/>
              </a:spcBef>
              <a:spcAft>
                <a:spcPts val="0"/>
              </a:spcAft>
              <a:buNone/>
            </a:pPr>
            <a:r>
              <a:rPr lang="en" sz="1100">
                <a:highlight>
                  <a:srgbClr val="FFFFFF"/>
                </a:highlight>
              </a:rPr>
              <a:t>(20 members)</a:t>
            </a:r>
            <a:endParaRPr sz="1100">
              <a:highlight>
                <a:srgbClr val="FFFFFF"/>
              </a:highlight>
            </a:endParaRPr>
          </a:p>
          <a:p>
            <a:pPr marL="0" lvl="0" indent="0">
              <a:spcBef>
                <a:spcPts val="0"/>
              </a:spcBef>
              <a:spcAft>
                <a:spcPts val="0"/>
              </a:spcAft>
              <a:buNone/>
            </a:pPr>
            <a:endParaRPr/>
          </a:p>
        </p:txBody>
      </p:sp>
      <p:sp>
        <p:nvSpPr>
          <p:cNvPr id="147" name="Shape 147"/>
          <p:cNvSpPr txBox="1"/>
          <p:nvPr/>
        </p:nvSpPr>
        <p:spPr>
          <a:xfrm>
            <a:off x="2401075" y="3837025"/>
            <a:ext cx="1506600" cy="376500"/>
          </a:xfrm>
          <a:prstGeom prst="rect">
            <a:avLst/>
          </a:prstGeom>
          <a:noFill/>
          <a:ln>
            <a:noFill/>
          </a:ln>
        </p:spPr>
        <p:txBody>
          <a:bodyPr spcFirstLastPara="1" wrap="square" lIns="91425" tIns="91425" rIns="91425" bIns="91425" anchor="t" anchorCtr="0">
            <a:noAutofit/>
          </a:bodyPr>
          <a:lstStyle/>
          <a:p>
            <a:pPr marL="0" marR="25400" lvl="0" indent="0" rtl="0">
              <a:lnSpc>
                <a:spcPct val="115000"/>
              </a:lnSpc>
              <a:spcBef>
                <a:spcPts val="0"/>
              </a:spcBef>
              <a:spcAft>
                <a:spcPts val="0"/>
              </a:spcAft>
              <a:buNone/>
            </a:pPr>
            <a:r>
              <a:rPr lang="en" sz="1800">
                <a:highlight>
                  <a:srgbClr val="FFFFFF"/>
                </a:highlight>
              </a:rPr>
              <a:t>Hitubito </a:t>
            </a:r>
            <a:endParaRPr sz="1800">
              <a:highlight>
                <a:srgbClr val="FFFFFF"/>
              </a:highlight>
            </a:endParaRPr>
          </a:p>
          <a:p>
            <a:pPr marL="0" marR="25400" lvl="0" indent="0" rtl="0">
              <a:lnSpc>
                <a:spcPct val="115000"/>
              </a:lnSpc>
              <a:spcBef>
                <a:spcPts val="0"/>
              </a:spcBef>
              <a:spcAft>
                <a:spcPts val="0"/>
              </a:spcAft>
              <a:buNone/>
            </a:pPr>
            <a:r>
              <a:rPr lang="en" sz="1100">
                <a:highlight>
                  <a:srgbClr val="FFFFFF"/>
                </a:highlight>
              </a:rPr>
              <a:t>(the people)</a:t>
            </a:r>
            <a:endParaRPr sz="1100">
              <a:highlight>
                <a:srgbClr val="FFFFFF"/>
              </a:highlight>
            </a:endParaRPr>
          </a:p>
          <a:p>
            <a:pPr marL="0" marR="25400" lvl="0" indent="0" rtl="0">
              <a:lnSpc>
                <a:spcPct val="115000"/>
              </a:lnSpc>
              <a:spcBef>
                <a:spcPts val="0"/>
              </a:spcBef>
              <a:spcAft>
                <a:spcPts val="0"/>
              </a:spcAft>
              <a:buNone/>
            </a:pPr>
            <a:endParaRPr sz="1100">
              <a:highlight>
                <a:srgbClr val="FFFFFF"/>
              </a:highlight>
            </a:endParaRPr>
          </a:p>
          <a:p>
            <a:pPr marL="0" lvl="0" indent="0">
              <a:spcBef>
                <a:spcPts val="0"/>
              </a:spcBef>
              <a:spcAft>
                <a:spcPts val="0"/>
              </a:spcAft>
              <a:buNone/>
            </a:pPr>
            <a:endParaRPr/>
          </a:p>
        </p:txBody>
      </p:sp>
      <p:cxnSp>
        <p:nvCxnSpPr>
          <p:cNvPr id="148" name="Shape 148"/>
          <p:cNvCxnSpPr/>
          <p:nvPr/>
        </p:nvCxnSpPr>
        <p:spPr>
          <a:xfrm>
            <a:off x="2136250" y="3113075"/>
            <a:ext cx="894600" cy="835800"/>
          </a:xfrm>
          <a:prstGeom prst="straightConnector1">
            <a:avLst/>
          </a:prstGeom>
          <a:noFill/>
          <a:ln w="9525" cap="flat" cmpd="sng">
            <a:solidFill>
              <a:schemeClr val="dk2"/>
            </a:solidFill>
            <a:prstDash val="solid"/>
            <a:round/>
            <a:headEnd type="none" w="med" len="med"/>
            <a:tailEnd type="none" w="med" len="med"/>
          </a:ln>
        </p:spPr>
      </p:cxnSp>
      <p:sp>
        <p:nvSpPr>
          <p:cNvPr id="149" name="Shape 149"/>
          <p:cNvSpPr txBox="1"/>
          <p:nvPr/>
        </p:nvSpPr>
        <p:spPr>
          <a:xfrm>
            <a:off x="2341225" y="3166350"/>
            <a:ext cx="1000500" cy="965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t>Elects</a:t>
            </a:r>
            <a:endParaRPr/>
          </a:p>
        </p:txBody>
      </p:sp>
      <p:cxnSp>
        <p:nvCxnSpPr>
          <p:cNvPr id="150" name="Shape 150"/>
          <p:cNvCxnSpPr>
            <a:stCxn id="144" idx="0"/>
          </p:cNvCxnSpPr>
          <p:nvPr/>
        </p:nvCxnSpPr>
        <p:spPr>
          <a:xfrm rot="10800000" flipH="1">
            <a:off x="1924525" y="1783025"/>
            <a:ext cx="1765500" cy="682800"/>
          </a:xfrm>
          <a:prstGeom prst="straightConnector1">
            <a:avLst/>
          </a:prstGeom>
          <a:noFill/>
          <a:ln w="9525" cap="flat" cmpd="sng">
            <a:solidFill>
              <a:schemeClr val="dk2"/>
            </a:solidFill>
            <a:prstDash val="solid"/>
            <a:round/>
            <a:headEnd type="none" w="med" len="med"/>
            <a:tailEnd type="none" w="med" len="med"/>
          </a:ln>
        </p:spPr>
      </p:cxnSp>
      <p:sp>
        <p:nvSpPr>
          <p:cNvPr id="151" name="Shape 151"/>
          <p:cNvSpPr txBox="1"/>
          <p:nvPr/>
        </p:nvSpPr>
        <p:spPr>
          <a:xfrm>
            <a:off x="1906900" y="1800675"/>
            <a:ext cx="1176900" cy="306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t>elects</a:t>
            </a:r>
            <a:endParaRPr/>
          </a:p>
        </p:txBody>
      </p:sp>
      <p:sp>
        <p:nvSpPr>
          <p:cNvPr id="152" name="Shape 152"/>
          <p:cNvSpPr txBox="1"/>
          <p:nvPr/>
        </p:nvSpPr>
        <p:spPr>
          <a:xfrm>
            <a:off x="4430375" y="1809388"/>
            <a:ext cx="1459500" cy="682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cxnSp>
        <p:nvCxnSpPr>
          <p:cNvPr id="153" name="Shape 153"/>
          <p:cNvCxnSpPr/>
          <p:nvPr/>
        </p:nvCxnSpPr>
        <p:spPr>
          <a:xfrm>
            <a:off x="4789025" y="1889238"/>
            <a:ext cx="1636200" cy="906300"/>
          </a:xfrm>
          <a:prstGeom prst="straightConnector1">
            <a:avLst/>
          </a:prstGeom>
          <a:noFill/>
          <a:ln w="9525" cap="flat" cmpd="sng">
            <a:solidFill>
              <a:schemeClr val="dk2"/>
            </a:solidFill>
            <a:prstDash val="solid"/>
            <a:round/>
            <a:headEnd type="none" w="med" len="med"/>
            <a:tailEnd type="none" w="med" len="med"/>
          </a:ln>
        </p:spPr>
      </p:cxnSp>
      <p:sp>
        <p:nvSpPr>
          <p:cNvPr id="154" name="Shape 154"/>
          <p:cNvSpPr txBox="1"/>
          <p:nvPr/>
        </p:nvSpPr>
        <p:spPr>
          <a:xfrm>
            <a:off x="5106875" y="1833300"/>
            <a:ext cx="1000500" cy="506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t>assigns</a:t>
            </a:r>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311700" y="234000"/>
            <a:ext cx="8520600" cy="801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How are laws passed:</a:t>
            </a:r>
            <a:endParaRPr/>
          </a:p>
        </p:txBody>
      </p:sp>
      <p:sp>
        <p:nvSpPr>
          <p:cNvPr id="160" name="Shape 160"/>
          <p:cNvSpPr txBox="1">
            <a:spLocks noGrp="1"/>
          </p:cNvSpPr>
          <p:nvPr>
            <p:ph type="body" idx="1"/>
          </p:nvPr>
        </p:nvSpPr>
        <p:spPr>
          <a:xfrm>
            <a:off x="394100" y="1358150"/>
            <a:ext cx="8520600" cy="3340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latin typeface="Montserrat"/>
              <a:ea typeface="Montserrat"/>
              <a:cs typeface="Montserrat"/>
              <a:sym typeface="Montserrat"/>
            </a:endParaRPr>
          </a:p>
          <a:p>
            <a:pPr marL="0" lvl="0" indent="0">
              <a:spcBef>
                <a:spcPts val="1600"/>
              </a:spcBef>
              <a:spcAft>
                <a:spcPts val="0"/>
              </a:spcAft>
              <a:buNone/>
            </a:pPr>
            <a:r>
              <a:rPr lang="en">
                <a:latin typeface="Montserrat"/>
                <a:ea typeface="Montserrat"/>
                <a:cs typeface="Montserrat"/>
                <a:sym typeface="Montserrat"/>
              </a:rPr>
              <a:t>In Sansei the Migui works on developing new laws that could benefit the country. </a:t>
            </a:r>
            <a:endParaRPr>
              <a:latin typeface="Montserrat"/>
              <a:ea typeface="Montserrat"/>
              <a:cs typeface="Montserrat"/>
              <a:sym typeface="Montserrat"/>
            </a:endParaRPr>
          </a:p>
          <a:p>
            <a:pPr marL="0" lvl="0" indent="0">
              <a:spcBef>
                <a:spcPts val="1600"/>
              </a:spcBef>
              <a:spcAft>
                <a:spcPts val="0"/>
              </a:spcAft>
              <a:buNone/>
            </a:pPr>
            <a:r>
              <a:rPr lang="en">
                <a:latin typeface="Montserrat"/>
                <a:ea typeface="Montserrat"/>
                <a:cs typeface="Montserrat"/>
                <a:sym typeface="Montserrat"/>
              </a:rPr>
              <a:t>After they draw a bill, it is passed to the Hadolo. The Hadolo can pass, modify or veto the bill. For the bill to pass they need simple majority. </a:t>
            </a:r>
            <a:endParaRPr>
              <a:latin typeface="Montserrat"/>
              <a:ea typeface="Montserrat"/>
              <a:cs typeface="Montserrat"/>
              <a:sym typeface="Montserrat"/>
            </a:endParaRPr>
          </a:p>
          <a:p>
            <a:pPr marL="0" lvl="0" indent="0">
              <a:spcBef>
                <a:spcPts val="1600"/>
              </a:spcBef>
              <a:spcAft>
                <a:spcPts val="1600"/>
              </a:spcAft>
              <a:buNone/>
            </a:pPr>
            <a:r>
              <a:rPr lang="en">
                <a:latin typeface="Montserrat"/>
                <a:ea typeface="Montserrat"/>
                <a:cs typeface="Montserrat"/>
                <a:sym typeface="Montserrat"/>
              </a:rPr>
              <a:t>If the bill passes by the Hadolo, it goes to the Rima. He can suggest changes, but he can not veto it. </a:t>
            </a:r>
            <a:endParaRPr>
              <a:latin typeface="Montserrat"/>
              <a:ea typeface="Montserrat"/>
              <a:cs typeface="Montserrat"/>
              <a:sym typeface="Montserrat"/>
            </a:endParaRPr>
          </a:p>
        </p:txBody>
      </p:sp>
      <p:pic>
        <p:nvPicPr>
          <p:cNvPr id="161" name="Shape 161" descr="Image result for gavel" title="View source image"/>
          <p:cNvPicPr preferRelativeResize="0"/>
          <p:nvPr/>
        </p:nvPicPr>
        <p:blipFill>
          <a:blip r:embed="rId3">
            <a:alphaModFix/>
          </a:blip>
          <a:stretch>
            <a:fillRect/>
          </a:stretch>
        </p:blipFill>
        <p:spPr>
          <a:xfrm>
            <a:off x="4856125" y="73675"/>
            <a:ext cx="2574326" cy="1930750"/>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Shape 166"/>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Money:</a:t>
            </a:r>
            <a:endParaRPr/>
          </a:p>
        </p:txBody>
      </p:sp>
      <p:sp>
        <p:nvSpPr>
          <p:cNvPr id="167" name="Shape 167"/>
          <p:cNvSpPr txBox="1"/>
          <p:nvPr/>
        </p:nvSpPr>
        <p:spPr>
          <a:xfrm>
            <a:off x="1007800" y="2719200"/>
            <a:ext cx="3296100" cy="564600"/>
          </a:xfrm>
          <a:prstGeom prst="rect">
            <a:avLst/>
          </a:prstGeom>
          <a:noFill/>
          <a:ln>
            <a:noFill/>
          </a:ln>
        </p:spPr>
        <p:txBody>
          <a:bodyPr spcFirstLastPara="1" wrap="square" lIns="91425" tIns="91425" rIns="91425" bIns="91425" anchor="t" anchorCtr="0">
            <a:noAutofit/>
          </a:bodyPr>
          <a:lstStyle/>
          <a:p>
            <a:pPr marL="457200" lvl="0" indent="457200">
              <a:spcBef>
                <a:spcPts val="0"/>
              </a:spcBef>
              <a:spcAft>
                <a:spcPts val="0"/>
              </a:spcAft>
              <a:buNone/>
            </a:pPr>
            <a:r>
              <a:rPr lang="en" sz="1200">
                <a:latin typeface="Montserrat"/>
                <a:ea typeface="Montserrat"/>
                <a:cs typeface="Montserrat"/>
                <a:sym typeface="Montserrat"/>
              </a:rPr>
              <a:t>      Riko </a:t>
            </a:r>
            <a:endParaRPr sz="1200">
              <a:latin typeface="Montserrat"/>
              <a:ea typeface="Montserrat"/>
              <a:cs typeface="Montserrat"/>
              <a:sym typeface="Montserrat"/>
            </a:endParaRPr>
          </a:p>
          <a:p>
            <a:pPr marL="0" lvl="0" indent="0">
              <a:spcBef>
                <a:spcPts val="0"/>
              </a:spcBef>
              <a:spcAft>
                <a:spcPts val="0"/>
              </a:spcAft>
              <a:buNone/>
            </a:pPr>
            <a:r>
              <a:rPr lang="en" sz="1200">
                <a:latin typeface="Montserrat"/>
                <a:ea typeface="Montserrat"/>
                <a:cs typeface="Montserrat"/>
                <a:sym typeface="Montserrat"/>
              </a:rPr>
              <a:t>        (eight of these make 1 Doragon)</a:t>
            </a:r>
            <a:endParaRPr sz="1200">
              <a:latin typeface="Montserrat"/>
              <a:ea typeface="Montserrat"/>
              <a:cs typeface="Montserrat"/>
              <a:sym typeface="Montserrat"/>
            </a:endParaRPr>
          </a:p>
        </p:txBody>
      </p:sp>
      <p:pic>
        <p:nvPicPr>
          <p:cNvPr id="168" name="Shape 168"/>
          <p:cNvPicPr preferRelativeResize="0"/>
          <p:nvPr/>
        </p:nvPicPr>
        <p:blipFill>
          <a:blip r:embed="rId3">
            <a:alphaModFix/>
          </a:blip>
          <a:stretch>
            <a:fillRect/>
          </a:stretch>
        </p:blipFill>
        <p:spPr>
          <a:xfrm>
            <a:off x="6210425" y="1146375"/>
            <a:ext cx="1549549" cy="1549549"/>
          </a:xfrm>
          <a:prstGeom prst="rect">
            <a:avLst/>
          </a:prstGeom>
          <a:noFill/>
          <a:ln>
            <a:noFill/>
          </a:ln>
        </p:spPr>
      </p:pic>
      <p:sp>
        <p:nvSpPr>
          <p:cNvPr id="169" name="Shape 169"/>
          <p:cNvSpPr txBox="1"/>
          <p:nvPr/>
        </p:nvSpPr>
        <p:spPr>
          <a:xfrm>
            <a:off x="5312375" y="2748450"/>
            <a:ext cx="2729700" cy="506100"/>
          </a:xfrm>
          <a:prstGeom prst="rect">
            <a:avLst/>
          </a:prstGeom>
          <a:noFill/>
          <a:ln>
            <a:noFill/>
          </a:ln>
        </p:spPr>
        <p:txBody>
          <a:bodyPr spcFirstLastPara="1" wrap="square" lIns="91425" tIns="91425" rIns="91425" bIns="91425" anchor="t" anchorCtr="0">
            <a:noAutofit/>
          </a:bodyPr>
          <a:lstStyle/>
          <a:p>
            <a:pPr marL="0" marR="25400" lvl="0" indent="0" rtl="0">
              <a:lnSpc>
                <a:spcPct val="115000"/>
              </a:lnSpc>
              <a:spcBef>
                <a:spcPts val="0"/>
              </a:spcBef>
              <a:spcAft>
                <a:spcPts val="0"/>
              </a:spcAft>
              <a:buNone/>
            </a:pPr>
            <a:r>
              <a:rPr lang="en" sz="1800">
                <a:highlight>
                  <a:srgbClr val="FFFFFF"/>
                </a:highlight>
                <a:latin typeface="Montserrat"/>
                <a:ea typeface="Montserrat"/>
                <a:cs typeface="Montserrat"/>
                <a:sym typeface="Montserrat"/>
              </a:rPr>
              <a:t>                   Doragon</a:t>
            </a:r>
            <a:endParaRPr sz="1800">
              <a:highlight>
                <a:srgbClr val="FFFFFF"/>
              </a:highlight>
              <a:latin typeface="Montserrat"/>
              <a:ea typeface="Montserrat"/>
              <a:cs typeface="Montserrat"/>
              <a:sym typeface="Montserrat"/>
            </a:endParaRPr>
          </a:p>
          <a:p>
            <a:pPr marL="0" lvl="0" indent="0">
              <a:spcBef>
                <a:spcPts val="0"/>
              </a:spcBef>
              <a:spcAft>
                <a:spcPts val="0"/>
              </a:spcAft>
              <a:buNone/>
            </a:pPr>
            <a:endParaRPr/>
          </a:p>
        </p:txBody>
      </p:sp>
      <p:sp>
        <p:nvSpPr>
          <p:cNvPr id="170" name="Shape 170"/>
          <p:cNvSpPr txBox="1"/>
          <p:nvPr/>
        </p:nvSpPr>
        <p:spPr>
          <a:xfrm>
            <a:off x="1217750" y="3666650"/>
            <a:ext cx="5738400" cy="10884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r>
              <a:rPr lang="en" sz="1800">
                <a:solidFill>
                  <a:schemeClr val="dk2"/>
                </a:solidFill>
                <a:latin typeface="Montserrat"/>
                <a:ea typeface="Montserrat"/>
                <a:cs typeface="Montserrat"/>
                <a:sym typeface="Montserrat"/>
              </a:rPr>
              <a:t>1 Doragon</a:t>
            </a:r>
            <a:r>
              <a:rPr lang="en" sz="1800">
                <a:highlight>
                  <a:srgbClr val="FFFFFF"/>
                </a:highlight>
                <a:latin typeface="Montserrat"/>
                <a:ea typeface="Montserrat"/>
                <a:cs typeface="Montserrat"/>
                <a:sym typeface="Montserrat"/>
              </a:rPr>
              <a:t>   =0.626758 EUR	=0.749977 USD</a:t>
            </a:r>
            <a:endParaRPr sz="1800">
              <a:highlight>
                <a:srgbClr val="FFFFFF"/>
              </a:highlight>
              <a:latin typeface="Montserrat"/>
              <a:ea typeface="Montserrat"/>
              <a:cs typeface="Montserrat"/>
              <a:sym typeface="Montserrat"/>
            </a:endParaRPr>
          </a:p>
          <a:p>
            <a:pPr marL="0" lvl="0" indent="0" rtl="0">
              <a:lnSpc>
                <a:spcPct val="115000"/>
              </a:lnSpc>
              <a:spcBef>
                <a:spcPts val="1600"/>
              </a:spcBef>
              <a:spcAft>
                <a:spcPts val="1600"/>
              </a:spcAft>
              <a:buNone/>
            </a:pPr>
            <a:r>
              <a:rPr lang="en" sz="1800">
                <a:highlight>
                  <a:srgbClr val="FFFFFF"/>
                </a:highlight>
                <a:latin typeface="Montserrat"/>
                <a:ea typeface="Montserrat"/>
                <a:cs typeface="Montserrat"/>
                <a:sym typeface="Montserrat"/>
              </a:rPr>
              <a:t>					=46.878589 RUB</a:t>
            </a:r>
            <a:endParaRPr sz="1800">
              <a:highlight>
                <a:srgbClr val="FFFFFF"/>
              </a:highlight>
              <a:latin typeface="Montserrat"/>
              <a:ea typeface="Montserrat"/>
              <a:cs typeface="Montserrat"/>
              <a:sym typeface="Montserrat"/>
            </a:endParaRPr>
          </a:p>
        </p:txBody>
      </p:sp>
      <p:pic>
        <p:nvPicPr>
          <p:cNvPr id="171" name="Shape 171" descr="Image result for game of thrones currency" title="View source image"/>
          <p:cNvPicPr preferRelativeResize="0"/>
          <p:nvPr/>
        </p:nvPicPr>
        <p:blipFill>
          <a:blip r:embed="rId4">
            <a:alphaModFix/>
          </a:blip>
          <a:stretch>
            <a:fillRect/>
          </a:stretch>
        </p:blipFill>
        <p:spPr>
          <a:xfrm>
            <a:off x="1753800" y="1256400"/>
            <a:ext cx="1462801" cy="1462801"/>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Shape 176"/>
          <p:cNvSpPr txBox="1">
            <a:spLocks noGrp="1"/>
          </p:cNvSpPr>
          <p:nvPr>
            <p:ph type="title"/>
          </p:nvPr>
        </p:nvSpPr>
        <p:spPr>
          <a:xfrm>
            <a:off x="311700" y="440225"/>
            <a:ext cx="8520600" cy="801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Type of economy:</a:t>
            </a:r>
            <a:endParaRPr/>
          </a:p>
        </p:txBody>
      </p:sp>
      <p:sp>
        <p:nvSpPr>
          <p:cNvPr id="177" name="Shape 177"/>
          <p:cNvSpPr txBox="1">
            <a:spLocks noGrp="1"/>
          </p:cNvSpPr>
          <p:nvPr>
            <p:ph type="body" idx="1"/>
          </p:nvPr>
        </p:nvSpPr>
        <p:spPr>
          <a:xfrm>
            <a:off x="311700" y="1803300"/>
            <a:ext cx="8520600" cy="3340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latin typeface="Montserrat"/>
                <a:ea typeface="Montserrat"/>
                <a:cs typeface="Montserrat"/>
                <a:sym typeface="Montserrat"/>
              </a:rPr>
              <a:t>A mixed economy of socialism and capitalism. With export driven economy policies. This allows a level of economic freedom in the use of capital, but allows governments to interfere in economic activities in order to achieve social aims. The government will control goods and services such as education, courts, roads, hospital care and postal delivery. </a:t>
            </a:r>
            <a:endParaRPr sz="1200">
              <a:solidFill>
                <a:srgbClr val="000000"/>
              </a:solidFill>
              <a:latin typeface="Montserrat"/>
              <a:ea typeface="Montserrat"/>
              <a:cs typeface="Montserrat"/>
              <a:sym typeface="Montserrat"/>
            </a:endParaRPr>
          </a:p>
          <a:p>
            <a:pPr marL="0" lvl="0" indent="0">
              <a:spcBef>
                <a:spcPts val="1600"/>
              </a:spcBef>
              <a:spcAft>
                <a:spcPts val="0"/>
              </a:spcAft>
              <a:buNone/>
            </a:pPr>
            <a:endParaRPr sz="1200">
              <a:solidFill>
                <a:srgbClr val="000000"/>
              </a:solidFill>
              <a:highlight>
                <a:srgbClr val="FFFFFF"/>
              </a:highlight>
              <a:latin typeface="Arial"/>
              <a:ea typeface="Arial"/>
              <a:cs typeface="Arial"/>
              <a:sym typeface="Arial"/>
            </a:endParaRPr>
          </a:p>
          <a:p>
            <a:pPr marL="0" lvl="0" indent="0">
              <a:spcBef>
                <a:spcPts val="1600"/>
              </a:spcBef>
              <a:spcAft>
                <a:spcPts val="0"/>
              </a:spcAft>
              <a:buNone/>
            </a:pPr>
            <a:endParaRPr sz="1200">
              <a:solidFill>
                <a:srgbClr val="000000"/>
              </a:solidFill>
              <a:highlight>
                <a:srgbClr val="FFFFFF"/>
              </a:highlight>
              <a:latin typeface="Arial"/>
              <a:ea typeface="Arial"/>
              <a:cs typeface="Arial"/>
              <a:sym typeface="Arial"/>
            </a:endParaRPr>
          </a:p>
          <a:p>
            <a:pPr marL="0" lvl="0" indent="0">
              <a:spcBef>
                <a:spcPts val="1600"/>
              </a:spcBef>
              <a:spcAft>
                <a:spcPts val="1600"/>
              </a:spcAft>
              <a:buNone/>
            </a:pPr>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Shape 182"/>
          <p:cNvSpPr txBox="1">
            <a:spLocks noGrp="1"/>
          </p:cNvSpPr>
          <p:nvPr>
            <p:ph type="title"/>
          </p:nvPr>
        </p:nvSpPr>
        <p:spPr>
          <a:xfrm>
            <a:off x="311700" y="270725"/>
            <a:ext cx="8520600" cy="801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Type of agriculture:</a:t>
            </a:r>
            <a:endParaRPr/>
          </a:p>
        </p:txBody>
      </p:sp>
      <p:sp>
        <p:nvSpPr>
          <p:cNvPr id="183" name="Shape 183"/>
          <p:cNvSpPr txBox="1">
            <a:spLocks noGrp="1"/>
          </p:cNvSpPr>
          <p:nvPr>
            <p:ph type="body" idx="1"/>
          </p:nvPr>
        </p:nvSpPr>
        <p:spPr>
          <a:xfrm>
            <a:off x="311700" y="1101975"/>
            <a:ext cx="8520600" cy="33402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n">
                <a:latin typeface="Montserrat"/>
                <a:ea typeface="Montserrat"/>
                <a:cs typeface="Montserrat"/>
                <a:sym typeface="Montserrat"/>
              </a:rPr>
              <a:t>Only 20% of the land is suitable for cultivation, but  the government has made policies that benefit agriculture. In the past years the country has seen a lot of improvement in this area. In the past year the economy saw a great income through agriculture of 2.3 billion Doragons. </a:t>
            </a:r>
            <a:endParaRPr>
              <a:latin typeface="Montserrat"/>
              <a:ea typeface="Montserrat"/>
              <a:cs typeface="Montserrat"/>
              <a:sym typeface="Montserrat"/>
            </a:endParaRPr>
          </a:p>
        </p:txBody>
      </p:sp>
      <p:pic>
        <p:nvPicPr>
          <p:cNvPr id="184" name="Shape 184"/>
          <p:cNvPicPr preferRelativeResize="0"/>
          <p:nvPr/>
        </p:nvPicPr>
        <p:blipFill>
          <a:blip r:embed="rId3">
            <a:alphaModFix/>
          </a:blip>
          <a:stretch>
            <a:fillRect/>
          </a:stretch>
        </p:blipFill>
        <p:spPr>
          <a:xfrm>
            <a:off x="3582375" y="2402275"/>
            <a:ext cx="4530325" cy="2642675"/>
          </a:xfrm>
          <a:prstGeom prst="rect">
            <a:avLst/>
          </a:prstGeom>
          <a:noFill/>
          <a:ln>
            <a:noFill/>
          </a:ln>
        </p:spPr>
      </p:pic>
      <p:sp>
        <p:nvSpPr>
          <p:cNvPr id="185" name="Shape 185"/>
          <p:cNvSpPr txBox="1"/>
          <p:nvPr/>
        </p:nvSpPr>
        <p:spPr>
          <a:xfrm>
            <a:off x="6676250" y="3544475"/>
            <a:ext cx="1569600" cy="537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latin typeface="Montserrat"/>
                <a:ea typeface="Montserrat"/>
                <a:cs typeface="Montserrat"/>
                <a:sym typeface="Montserrat"/>
              </a:rPr>
              <a:t>In tons</a:t>
            </a:r>
            <a:endParaRPr>
              <a:latin typeface="Montserrat"/>
              <a:ea typeface="Montserrat"/>
              <a:cs typeface="Montserrat"/>
              <a:sym typeface="Montserrat"/>
            </a:endParaRPr>
          </a:p>
        </p:txBody>
      </p:sp>
      <p:pic>
        <p:nvPicPr>
          <p:cNvPr id="186" name="Shape 186" descr="Image result for rice cultivation" title="View source image"/>
          <p:cNvPicPr preferRelativeResize="0"/>
          <p:nvPr/>
        </p:nvPicPr>
        <p:blipFill>
          <a:blip r:embed="rId4">
            <a:alphaModFix/>
          </a:blip>
          <a:stretch>
            <a:fillRect/>
          </a:stretch>
        </p:blipFill>
        <p:spPr>
          <a:xfrm>
            <a:off x="707475" y="2858950"/>
            <a:ext cx="2423700" cy="1817775"/>
          </a:xfrm>
          <a:prstGeom prst="rect">
            <a:avLst/>
          </a:prstGeom>
          <a:noFill/>
          <a:ln>
            <a:noFill/>
          </a:ln>
        </p:spPr>
      </p:pic>
      <p:pic>
        <p:nvPicPr>
          <p:cNvPr id="187" name="Shape 187" descr="Image result for tea cultivation" title="View source image"/>
          <p:cNvPicPr preferRelativeResize="0"/>
          <p:nvPr/>
        </p:nvPicPr>
        <p:blipFill>
          <a:blip r:embed="rId5">
            <a:alphaModFix/>
          </a:blip>
          <a:stretch>
            <a:fillRect/>
          </a:stretch>
        </p:blipFill>
        <p:spPr>
          <a:xfrm>
            <a:off x="6676250" y="28786"/>
            <a:ext cx="1750726" cy="1168214"/>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txBox="1">
            <a:spLocks noGrp="1"/>
          </p:cNvSpPr>
          <p:nvPr>
            <p:ph type="title"/>
          </p:nvPr>
        </p:nvSpPr>
        <p:spPr>
          <a:xfrm>
            <a:off x="348550" y="263375"/>
            <a:ext cx="8520600" cy="801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Type of industries:</a:t>
            </a:r>
            <a:endParaRPr/>
          </a:p>
        </p:txBody>
      </p:sp>
      <p:sp>
        <p:nvSpPr>
          <p:cNvPr id="193" name="Shape 193"/>
          <p:cNvSpPr txBox="1">
            <a:spLocks noGrp="1"/>
          </p:cNvSpPr>
          <p:nvPr>
            <p:ph type="body" idx="1"/>
          </p:nvPr>
        </p:nvSpPr>
        <p:spPr>
          <a:xfrm>
            <a:off x="230650" y="1147625"/>
            <a:ext cx="8520600" cy="33402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n">
                <a:latin typeface="Montserrat"/>
                <a:ea typeface="Montserrat"/>
                <a:cs typeface="Montserrat"/>
                <a:sym typeface="Montserrat"/>
              </a:rPr>
              <a:t>With an export driven economy, the country relies heavily on what it imports and exports. </a:t>
            </a:r>
            <a:endParaRPr>
              <a:latin typeface="Montserrat"/>
              <a:ea typeface="Montserrat"/>
              <a:cs typeface="Montserrat"/>
              <a:sym typeface="Montserrat"/>
            </a:endParaRPr>
          </a:p>
        </p:txBody>
      </p:sp>
      <p:pic>
        <p:nvPicPr>
          <p:cNvPr id="194" name="Shape 194"/>
          <p:cNvPicPr preferRelativeResize="0"/>
          <p:nvPr/>
        </p:nvPicPr>
        <p:blipFill>
          <a:blip r:embed="rId3">
            <a:alphaModFix/>
          </a:blip>
          <a:stretch>
            <a:fillRect/>
          </a:stretch>
        </p:blipFill>
        <p:spPr>
          <a:xfrm>
            <a:off x="167250" y="2335950"/>
            <a:ext cx="4257000" cy="2483250"/>
          </a:xfrm>
          <a:prstGeom prst="rect">
            <a:avLst/>
          </a:prstGeom>
          <a:noFill/>
          <a:ln>
            <a:noFill/>
          </a:ln>
        </p:spPr>
      </p:pic>
      <p:pic>
        <p:nvPicPr>
          <p:cNvPr id="195" name="Shape 195"/>
          <p:cNvPicPr preferRelativeResize="0"/>
          <p:nvPr/>
        </p:nvPicPr>
        <p:blipFill>
          <a:blip r:embed="rId4">
            <a:alphaModFix/>
          </a:blip>
          <a:stretch>
            <a:fillRect/>
          </a:stretch>
        </p:blipFill>
        <p:spPr>
          <a:xfrm>
            <a:off x="4612150" y="2335954"/>
            <a:ext cx="4257000" cy="2483246"/>
          </a:xfrm>
          <a:prstGeom prst="rect">
            <a:avLst/>
          </a:prstGeom>
          <a:noFill/>
          <a:ln>
            <a:noFill/>
          </a:ln>
        </p:spPr>
      </p:pic>
      <p:sp>
        <p:nvSpPr>
          <p:cNvPr id="196" name="Shape 196"/>
          <p:cNvSpPr txBox="1"/>
          <p:nvPr/>
        </p:nvSpPr>
        <p:spPr>
          <a:xfrm>
            <a:off x="740313" y="1790650"/>
            <a:ext cx="3161400" cy="3243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latin typeface="Montserrat"/>
                <a:ea typeface="Montserrat"/>
                <a:cs typeface="Montserrat"/>
                <a:sym typeface="Montserrat"/>
              </a:rPr>
              <a:t>Total imported: 358.3 billion doragons were spent on imports</a:t>
            </a:r>
            <a:endParaRPr>
              <a:latin typeface="Montserrat"/>
              <a:ea typeface="Montserrat"/>
              <a:cs typeface="Montserrat"/>
              <a:sym typeface="Montserrat"/>
            </a:endParaRPr>
          </a:p>
        </p:txBody>
      </p:sp>
      <p:sp>
        <p:nvSpPr>
          <p:cNvPr id="197" name="Shape 197"/>
          <p:cNvSpPr txBox="1"/>
          <p:nvPr/>
        </p:nvSpPr>
        <p:spPr>
          <a:xfrm>
            <a:off x="5010988" y="1790650"/>
            <a:ext cx="3419100" cy="3243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latin typeface="Montserrat"/>
                <a:ea typeface="Montserrat"/>
                <a:cs typeface="Montserrat"/>
                <a:sym typeface="Montserrat"/>
              </a:rPr>
              <a:t>Total exported: 782.1 billion doragons were gained from exports</a:t>
            </a:r>
            <a:endParaRPr>
              <a:latin typeface="Montserrat"/>
              <a:ea typeface="Montserrat"/>
              <a:cs typeface="Montserrat"/>
              <a:sym typeface="Montserra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a:spLocks noGrp="1"/>
          </p:cNvSpPr>
          <p:nvPr>
            <p:ph type="title"/>
          </p:nvPr>
        </p:nvSpPr>
        <p:spPr>
          <a:xfrm>
            <a:off x="311700" y="-100975"/>
            <a:ext cx="8520600" cy="801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Introduction to the Warku banni</a:t>
            </a:r>
            <a:endParaRPr sz="1100" b="0">
              <a:solidFill>
                <a:srgbClr val="000000"/>
              </a:solidFill>
              <a:highlight>
                <a:srgbClr val="FFFFFF"/>
              </a:highlight>
              <a:latin typeface="Arial"/>
              <a:ea typeface="Arial"/>
              <a:cs typeface="Arial"/>
              <a:sym typeface="Arial"/>
            </a:endParaRPr>
          </a:p>
          <a:p>
            <a:pPr marL="0" lvl="0" indent="0">
              <a:spcBef>
                <a:spcPts val="0"/>
              </a:spcBef>
              <a:spcAft>
                <a:spcPts val="0"/>
              </a:spcAft>
              <a:buNone/>
            </a:pPr>
            <a:endParaRPr/>
          </a:p>
        </p:txBody>
      </p:sp>
      <p:sp>
        <p:nvSpPr>
          <p:cNvPr id="203" name="Shape 203"/>
          <p:cNvSpPr txBox="1">
            <a:spLocks noGrp="1"/>
          </p:cNvSpPr>
          <p:nvPr>
            <p:ph type="body" idx="1"/>
          </p:nvPr>
        </p:nvSpPr>
        <p:spPr>
          <a:xfrm>
            <a:off x="90675" y="530550"/>
            <a:ext cx="8973000" cy="3041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1200">
                <a:latin typeface="Montserrat"/>
                <a:ea typeface="Montserrat"/>
                <a:cs typeface="Montserrat"/>
                <a:sym typeface="Montserrat"/>
              </a:rPr>
              <a:t>Translated to English: Sasei is a free country in which citizens will live happily and at peace. All citizens have to follow the laws of the Warku Banni.</a:t>
            </a:r>
            <a:endParaRPr sz="1200">
              <a:latin typeface="Montserrat"/>
              <a:ea typeface="Montserrat"/>
              <a:cs typeface="Montserrat"/>
              <a:sym typeface="Montserrat"/>
            </a:endParaRPr>
          </a:p>
          <a:p>
            <a:pPr marL="0" lvl="0" indent="0" algn="ctr" rtl="0">
              <a:spcBef>
                <a:spcPts val="1600"/>
              </a:spcBef>
              <a:spcAft>
                <a:spcPts val="0"/>
              </a:spcAft>
              <a:buNone/>
            </a:pPr>
            <a:r>
              <a:rPr lang="en" sz="1200">
                <a:latin typeface="Montserrat"/>
                <a:ea typeface="Montserrat"/>
                <a:cs typeface="Montserrat"/>
                <a:sym typeface="Montserrat"/>
              </a:rPr>
              <a:t>Article 1</a:t>
            </a:r>
            <a:endParaRPr sz="1200">
              <a:latin typeface="Montserrat"/>
              <a:ea typeface="Montserrat"/>
              <a:cs typeface="Montserrat"/>
              <a:sym typeface="Montserrat"/>
            </a:endParaRPr>
          </a:p>
          <a:p>
            <a:pPr marL="0" lvl="0" indent="0" algn="l" rtl="0">
              <a:spcBef>
                <a:spcPts val="1600"/>
              </a:spcBef>
              <a:spcAft>
                <a:spcPts val="0"/>
              </a:spcAft>
              <a:buNone/>
            </a:pPr>
            <a:r>
              <a:rPr lang="en" sz="1200">
                <a:latin typeface="Montserrat"/>
                <a:ea typeface="Montserrat"/>
                <a:cs typeface="Montserrat"/>
                <a:sym typeface="Montserrat"/>
              </a:rPr>
              <a:t>Section 1- Saisei is founded with the principles of peace and will be isolated from other countries. Except few nearby who have commercial treaties with our nation.</a:t>
            </a:r>
            <a:endParaRPr sz="1200">
              <a:latin typeface="Montserrat"/>
              <a:ea typeface="Montserrat"/>
              <a:cs typeface="Montserrat"/>
              <a:sym typeface="Montserrat"/>
            </a:endParaRPr>
          </a:p>
          <a:p>
            <a:pPr marL="0" lvl="0" indent="0" algn="ctr" rtl="0">
              <a:spcBef>
                <a:spcPts val="1600"/>
              </a:spcBef>
              <a:spcAft>
                <a:spcPts val="0"/>
              </a:spcAft>
              <a:buNone/>
            </a:pPr>
            <a:r>
              <a:rPr lang="en" sz="1200">
                <a:latin typeface="Montserrat"/>
                <a:ea typeface="Montserrat"/>
                <a:cs typeface="Montserrat"/>
                <a:sym typeface="Montserrat"/>
              </a:rPr>
              <a:t>Article 2</a:t>
            </a:r>
            <a:endParaRPr sz="1200">
              <a:latin typeface="Montserrat"/>
              <a:ea typeface="Montserrat"/>
              <a:cs typeface="Montserrat"/>
              <a:sym typeface="Montserrat"/>
            </a:endParaRPr>
          </a:p>
          <a:p>
            <a:pPr marL="0" lvl="0" indent="0" algn="l" rtl="0">
              <a:spcBef>
                <a:spcPts val="1600"/>
              </a:spcBef>
              <a:spcAft>
                <a:spcPts val="0"/>
              </a:spcAft>
              <a:buNone/>
            </a:pPr>
            <a:r>
              <a:rPr lang="en" sz="1200">
                <a:latin typeface="Montserrat"/>
                <a:ea typeface="Montserrat"/>
                <a:cs typeface="Montserrat"/>
                <a:sym typeface="Montserrat"/>
              </a:rPr>
              <a:t>Section 1- The power of the Rima will not be absolute and will be revised by the Hadolo and the Migui</a:t>
            </a:r>
            <a:endParaRPr sz="1200">
              <a:latin typeface="Montserrat"/>
              <a:ea typeface="Montserrat"/>
              <a:cs typeface="Montserrat"/>
              <a:sym typeface="Montserrat"/>
            </a:endParaRPr>
          </a:p>
          <a:p>
            <a:pPr marL="0" lvl="0" indent="0" algn="l" rtl="0">
              <a:spcBef>
                <a:spcPts val="1600"/>
              </a:spcBef>
              <a:spcAft>
                <a:spcPts val="0"/>
              </a:spcAft>
              <a:buNone/>
            </a:pPr>
            <a:r>
              <a:rPr lang="en" sz="1200">
                <a:latin typeface="Montserrat"/>
                <a:ea typeface="Montserrat"/>
                <a:cs typeface="Montserrat"/>
                <a:sym typeface="Montserrat"/>
              </a:rPr>
              <a:t>Section 2- The Rima has to be elected by the Hadolo with a ⅔ majority in the chamber</a:t>
            </a:r>
            <a:endParaRPr sz="1200">
              <a:latin typeface="Montserrat"/>
              <a:ea typeface="Montserrat"/>
              <a:cs typeface="Montserrat"/>
              <a:sym typeface="Montserrat"/>
            </a:endParaRPr>
          </a:p>
          <a:p>
            <a:pPr marL="0" lvl="0" indent="0" algn="ctr" rtl="0">
              <a:spcBef>
                <a:spcPts val="1600"/>
              </a:spcBef>
              <a:spcAft>
                <a:spcPts val="0"/>
              </a:spcAft>
              <a:buNone/>
            </a:pPr>
            <a:r>
              <a:rPr lang="en" sz="1200">
                <a:latin typeface="Montserrat"/>
                <a:ea typeface="Montserrat"/>
                <a:cs typeface="Montserrat"/>
                <a:sym typeface="Montserrat"/>
              </a:rPr>
              <a:t>Article 3</a:t>
            </a:r>
            <a:endParaRPr sz="1200">
              <a:latin typeface="Montserrat"/>
              <a:ea typeface="Montserrat"/>
              <a:cs typeface="Montserrat"/>
              <a:sym typeface="Montserrat"/>
            </a:endParaRPr>
          </a:p>
          <a:p>
            <a:pPr marL="0" lvl="0" indent="0" algn="l" rtl="0">
              <a:spcBef>
                <a:spcPts val="1600"/>
              </a:spcBef>
              <a:spcAft>
                <a:spcPts val="0"/>
              </a:spcAft>
              <a:buNone/>
            </a:pPr>
            <a:r>
              <a:rPr lang="en" sz="1200">
                <a:latin typeface="Montserrat"/>
                <a:ea typeface="Montserrat"/>
                <a:cs typeface="Montserrat"/>
                <a:sym typeface="Montserrat"/>
              </a:rPr>
              <a:t>Section 1- Citizens with the age 20 or older have the right to vote for the Hadolo</a:t>
            </a:r>
            <a:endParaRPr sz="1200">
              <a:latin typeface="Montserrat"/>
              <a:ea typeface="Montserrat"/>
              <a:cs typeface="Montserrat"/>
              <a:sym typeface="Montserrat"/>
            </a:endParaRPr>
          </a:p>
          <a:p>
            <a:pPr marL="0" lvl="0" indent="0" algn="ctr" rtl="0">
              <a:spcBef>
                <a:spcPts val="1600"/>
              </a:spcBef>
              <a:spcAft>
                <a:spcPts val="0"/>
              </a:spcAft>
              <a:buNone/>
            </a:pPr>
            <a:r>
              <a:rPr lang="en" sz="1200">
                <a:latin typeface="Montserrat"/>
                <a:ea typeface="Montserrat"/>
                <a:cs typeface="Montserrat"/>
                <a:sym typeface="Montserrat"/>
              </a:rPr>
              <a:t>Article 4</a:t>
            </a:r>
            <a:endParaRPr sz="1200">
              <a:latin typeface="Montserrat"/>
              <a:ea typeface="Montserrat"/>
              <a:cs typeface="Montserrat"/>
              <a:sym typeface="Montserrat"/>
            </a:endParaRPr>
          </a:p>
          <a:p>
            <a:pPr marL="0" lvl="0" indent="0" algn="l" rtl="0">
              <a:spcBef>
                <a:spcPts val="1600"/>
              </a:spcBef>
              <a:spcAft>
                <a:spcPts val="0"/>
              </a:spcAft>
              <a:buNone/>
            </a:pPr>
            <a:r>
              <a:rPr lang="en" sz="1200">
                <a:latin typeface="Montserrat"/>
                <a:ea typeface="Montserrat"/>
                <a:cs typeface="Montserrat"/>
                <a:sym typeface="Montserrat"/>
              </a:rPr>
              <a:t>Section 1- Citizens of Yiamu, Shysenz, and Kazanzi will all be represented equally in the government with the same amount of representation. Every island has 16 representatives in the Hadolo. </a:t>
            </a:r>
            <a:endParaRPr sz="1200">
              <a:latin typeface="Montserrat"/>
              <a:ea typeface="Montserrat"/>
              <a:cs typeface="Montserrat"/>
              <a:sym typeface="Montserrat"/>
            </a:endParaRPr>
          </a:p>
          <a:p>
            <a:pPr marL="0" lvl="0" indent="0" algn="ctr" rtl="0">
              <a:spcBef>
                <a:spcPts val="1600"/>
              </a:spcBef>
              <a:spcAft>
                <a:spcPts val="1600"/>
              </a:spcAft>
              <a:buNone/>
            </a:pPr>
            <a:endParaRPr sz="1200">
              <a:latin typeface="Montserrat"/>
              <a:ea typeface="Montserrat"/>
              <a:cs typeface="Montserrat"/>
              <a:sym typeface="Montserra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Introduction</a:t>
            </a:r>
            <a:endParaRPr/>
          </a:p>
        </p:txBody>
      </p:sp>
      <p:sp>
        <p:nvSpPr>
          <p:cNvPr id="63" name="Shape 63"/>
          <p:cNvSpPr txBox="1">
            <a:spLocks noGrp="1"/>
          </p:cNvSpPr>
          <p:nvPr>
            <p:ph type="body" idx="1"/>
          </p:nvPr>
        </p:nvSpPr>
        <p:spPr>
          <a:xfrm>
            <a:off x="209700" y="1449375"/>
            <a:ext cx="5244300" cy="3340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latin typeface="Montserrat"/>
                <a:ea typeface="Montserrat"/>
                <a:cs typeface="Montserrat"/>
                <a:sym typeface="Montserrat"/>
              </a:rPr>
              <a:t>The Islands of Saisei, a newly founded nation through the mid 20th century, will learn from its dark past and construct a country that will ignore a rapid globalization and instead will isolate itself from the rest of the world in order to avoid another catastrophe. </a:t>
            </a:r>
            <a:endParaRPr>
              <a:latin typeface="Montserrat"/>
              <a:ea typeface="Montserrat"/>
              <a:cs typeface="Montserrat"/>
              <a:sym typeface="Montserrat"/>
            </a:endParaRPr>
          </a:p>
          <a:p>
            <a:pPr marL="0" lvl="0" indent="0">
              <a:spcBef>
                <a:spcPts val="1600"/>
              </a:spcBef>
              <a:spcAft>
                <a:spcPts val="1600"/>
              </a:spcAft>
              <a:buNone/>
            </a:pPr>
            <a:endParaRPr/>
          </a:p>
        </p:txBody>
      </p:sp>
      <p:pic>
        <p:nvPicPr>
          <p:cNvPr id="64" name="Shape 64"/>
          <p:cNvPicPr preferRelativeResize="0"/>
          <p:nvPr/>
        </p:nvPicPr>
        <p:blipFill>
          <a:blip r:embed="rId3">
            <a:alphaModFix/>
          </a:blip>
          <a:stretch>
            <a:fillRect/>
          </a:stretch>
        </p:blipFill>
        <p:spPr>
          <a:xfrm>
            <a:off x="5454002" y="734150"/>
            <a:ext cx="3192050" cy="3834726"/>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Shape 208"/>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World organizations or treaties </a:t>
            </a:r>
            <a:endParaRPr/>
          </a:p>
        </p:txBody>
      </p:sp>
      <p:sp>
        <p:nvSpPr>
          <p:cNvPr id="209" name="Shape 209"/>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n">
                <a:latin typeface="Montserrat"/>
                <a:ea typeface="Montserrat"/>
                <a:cs typeface="Montserrat"/>
                <a:sym typeface="Montserrat"/>
              </a:rPr>
              <a:t>Russia Korea Saisei Pact (RKS Treaty)- This treaty serves as a triangle free trade agreement in the region. Russia and South Korea are the only trade partners of Saisei and is only for economic purposes. The Republic of Saisei is not a political ally of these countries, as Article 1 of Warku Banni clearly prohibits.</a:t>
            </a:r>
            <a:endParaRPr>
              <a:latin typeface="Montserrat"/>
              <a:ea typeface="Montserrat"/>
              <a:cs typeface="Montserrat"/>
              <a:sym typeface="Montserrat"/>
            </a:endParaRPr>
          </a:p>
        </p:txBody>
      </p:sp>
      <p:pic>
        <p:nvPicPr>
          <p:cNvPr id="210" name="Shape 210"/>
          <p:cNvPicPr preferRelativeResize="0"/>
          <p:nvPr/>
        </p:nvPicPr>
        <p:blipFill>
          <a:blip r:embed="rId3">
            <a:alphaModFix/>
          </a:blip>
          <a:stretch>
            <a:fillRect/>
          </a:stretch>
        </p:blipFill>
        <p:spPr>
          <a:xfrm>
            <a:off x="129000" y="3089975"/>
            <a:ext cx="2663451" cy="1775649"/>
          </a:xfrm>
          <a:prstGeom prst="rect">
            <a:avLst/>
          </a:prstGeom>
          <a:noFill/>
          <a:ln>
            <a:noFill/>
          </a:ln>
        </p:spPr>
      </p:pic>
      <p:pic>
        <p:nvPicPr>
          <p:cNvPr id="211" name="Shape 211"/>
          <p:cNvPicPr preferRelativeResize="0"/>
          <p:nvPr/>
        </p:nvPicPr>
        <p:blipFill>
          <a:blip r:embed="rId4">
            <a:alphaModFix/>
          </a:blip>
          <a:stretch>
            <a:fillRect/>
          </a:stretch>
        </p:blipFill>
        <p:spPr>
          <a:xfrm>
            <a:off x="3109699" y="3052325"/>
            <a:ext cx="2772160" cy="1850950"/>
          </a:xfrm>
          <a:prstGeom prst="rect">
            <a:avLst/>
          </a:prstGeom>
          <a:noFill/>
          <a:ln>
            <a:noFill/>
          </a:ln>
        </p:spPr>
      </p:pic>
      <p:pic>
        <p:nvPicPr>
          <p:cNvPr id="212" name="Shape 212"/>
          <p:cNvPicPr preferRelativeResize="0"/>
          <p:nvPr/>
        </p:nvPicPr>
        <p:blipFill>
          <a:blip r:embed="rId5">
            <a:alphaModFix/>
          </a:blip>
          <a:stretch>
            <a:fillRect/>
          </a:stretch>
        </p:blipFill>
        <p:spPr>
          <a:xfrm>
            <a:off x="6199100" y="3071511"/>
            <a:ext cx="2772149" cy="1812577"/>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Shape 217"/>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Interesting Things about Saisei</a:t>
            </a:r>
            <a:endParaRPr/>
          </a:p>
        </p:txBody>
      </p:sp>
      <p:sp>
        <p:nvSpPr>
          <p:cNvPr id="218" name="Shape 218"/>
          <p:cNvSpPr txBox="1">
            <a:spLocks noGrp="1"/>
          </p:cNvSpPr>
          <p:nvPr>
            <p:ph type="body" idx="1"/>
          </p:nvPr>
        </p:nvSpPr>
        <p:spPr>
          <a:xfrm>
            <a:off x="311700" y="1641325"/>
            <a:ext cx="8520600" cy="3340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latin typeface="Montserrat"/>
                <a:ea typeface="Montserrat"/>
                <a:cs typeface="Montserrat"/>
                <a:sym typeface="Montserrat"/>
              </a:rPr>
              <a:t>-The people have great believe that dragons existed and lived in their lands.</a:t>
            </a:r>
            <a:endParaRPr dirty="0">
              <a:latin typeface="Montserrat"/>
              <a:ea typeface="Montserrat"/>
              <a:cs typeface="Montserrat"/>
              <a:sym typeface="Montserrat"/>
            </a:endParaRPr>
          </a:p>
          <a:p>
            <a:pPr marL="0" lvl="0" indent="0">
              <a:spcBef>
                <a:spcPts val="1600"/>
              </a:spcBef>
              <a:spcAft>
                <a:spcPts val="0"/>
              </a:spcAft>
              <a:buNone/>
            </a:pPr>
            <a:r>
              <a:rPr lang="en" dirty="0">
                <a:latin typeface="Montserrat"/>
                <a:ea typeface="Montserrat"/>
                <a:cs typeface="Montserrat"/>
                <a:sym typeface="Montserrat"/>
              </a:rPr>
              <a:t>-There are no political parties</a:t>
            </a:r>
            <a:endParaRPr dirty="0">
              <a:latin typeface="Montserrat"/>
              <a:ea typeface="Montserrat"/>
              <a:cs typeface="Montserrat"/>
              <a:sym typeface="Montserrat"/>
            </a:endParaRPr>
          </a:p>
          <a:p>
            <a:pPr marL="0" lvl="0" indent="0">
              <a:spcBef>
                <a:spcPts val="1600"/>
              </a:spcBef>
              <a:spcAft>
                <a:spcPts val="1600"/>
              </a:spcAft>
              <a:buNone/>
            </a:pPr>
            <a:r>
              <a:rPr lang="en" dirty="0" smtClean="0">
                <a:latin typeface="Montserrat"/>
                <a:ea typeface="Montserrat"/>
                <a:cs typeface="Montserrat"/>
                <a:sym typeface="Montserrat"/>
              </a:rPr>
              <a:t>-The </a:t>
            </a:r>
            <a:r>
              <a:rPr lang="en" dirty="0">
                <a:latin typeface="Montserrat"/>
                <a:ea typeface="Montserrat"/>
                <a:cs typeface="Montserrat"/>
                <a:sym typeface="Montserrat"/>
              </a:rPr>
              <a:t>national sport is professional ostrich racing</a:t>
            </a:r>
            <a:endParaRPr dirty="0">
              <a:latin typeface="Montserrat"/>
              <a:ea typeface="Montserrat"/>
              <a:cs typeface="Montserrat"/>
              <a:sym typeface="Montserrat"/>
            </a:endParaRPr>
          </a:p>
        </p:txBody>
      </p:sp>
      <p:pic>
        <p:nvPicPr>
          <p:cNvPr id="219" name="Shape 219" descr="Image result for dragons" title="View source image"/>
          <p:cNvPicPr preferRelativeResize="0"/>
          <p:nvPr/>
        </p:nvPicPr>
        <p:blipFill>
          <a:blip r:embed="rId3">
            <a:alphaModFix/>
          </a:blip>
          <a:stretch>
            <a:fillRect/>
          </a:stretch>
        </p:blipFill>
        <p:spPr>
          <a:xfrm>
            <a:off x="5945150" y="515825"/>
            <a:ext cx="1670475" cy="1044050"/>
          </a:xfrm>
          <a:prstGeom prst="rect">
            <a:avLst/>
          </a:prstGeom>
          <a:noFill/>
          <a:ln>
            <a:noFill/>
          </a:ln>
        </p:spPr>
      </p:pic>
      <p:pic>
        <p:nvPicPr>
          <p:cNvPr id="220" name="Shape 220" descr="Image result for ostrich racing" title="View source image"/>
          <p:cNvPicPr preferRelativeResize="0"/>
          <p:nvPr/>
        </p:nvPicPr>
        <p:blipFill>
          <a:blip r:embed="rId4">
            <a:alphaModFix/>
          </a:blip>
          <a:stretch>
            <a:fillRect/>
          </a:stretch>
        </p:blipFill>
        <p:spPr>
          <a:xfrm>
            <a:off x="1941525" y="3471400"/>
            <a:ext cx="2630475" cy="1443800"/>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311700" y="100925"/>
            <a:ext cx="8520600" cy="801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Brief History</a:t>
            </a:r>
            <a:endParaRPr/>
          </a:p>
        </p:txBody>
      </p:sp>
      <p:sp>
        <p:nvSpPr>
          <p:cNvPr id="70" name="Shape 70"/>
          <p:cNvSpPr txBox="1">
            <a:spLocks noGrp="1"/>
          </p:cNvSpPr>
          <p:nvPr>
            <p:ph type="body" idx="1"/>
          </p:nvPr>
        </p:nvSpPr>
        <p:spPr>
          <a:xfrm>
            <a:off x="-39575" y="901650"/>
            <a:ext cx="4563000" cy="3340200"/>
          </a:xfrm>
          <a:prstGeom prst="rect">
            <a:avLst/>
          </a:prstGeom>
        </p:spPr>
        <p:txBody>
          <a:bodyPr spcFirstLastPara="1" wrap="square" lIns="91425" tIns="91425" rIns="91425" bIns="91425" anchor="t" anchorCtr="0">
            <a:noAutofit/>
          </a:bodyPr>
          <a:lstStyle/>
          <a:p>
            <a:pPr marL="0" lvl="0" indent="0" algn="just">
              <a:spcBef>
                <a:spcPts val="0"/>
              </a:spcBef>
              <a:spcAft>
                <a:spcPts val="1600"/>
              </a:spcAft>
              <a:buNone/>
            </a:pPr>
            <a:r>
              <a:rPr lang="en" sz="1600">
                <a:latin typeface="Montserrat"/>
                <a:ea typeface="Montserrat"/>
                <a:cs typeface="Montserrat"/>
                <a:sym typeface="Montserrat"/>
              </a:rPr>
              <a:t>After the nuclear attacks in Hiroshima and Nagasaki, the people of Japan were destroyed and upset with Emperor Hirohito for provoking the United States to attack and not surrendering after Germany collapsed. In 1948, people gathered in Tokyo and demanded Hirohito’s head. A battle occurred and the emperor was captured and executed, and the regime came to an end. The leader of the movement, </a:t>
            </a:r>
            <a:r>
              <a:rPr lang="en" sz="1600" b="1">
                <a:latin typeface="Montserrat"/>
                <a:ea typeface="Montserrat"/>
                <a:cs typeface="Montserrat"/>
                <a:sym typeface="Montserrat"/>
              </a:rPr>
              <a:t>Hideki Tojo,</a:t>
            </a:r>
            <a:r>
              <a:rPr lang="en" sz="1600">
                <a:latin typeface="Montserrat"/>
                <a:ea typeface="Montserrat"/>
                <a:cs typeface="Montserrat"/>
                <a:sym typeface="Montserrat"/>
              </a:rPr>
              <a:t> founded the new Republic of Saisei, since the old Japan was destroyed and without a clear direction.</a:t>
            </a:r>
            <a:endParaRPr sz="1600">
              <a:latin typeface="Montserrat"/>
              <a:ea typeface="Montserrat"/>
              <a:cs typeface="Montserrat"/>
              <a:sym typeface="Montserrat"/>
            </a:endParaRPr>
          </a:p>
        </p:txBody>
      </p:sp>
      <p:pic>
        <p:nvPicPr>
          <p:cNvPr id="71" name="Shape 71"/>
          <p:cNvPicPr preferRelativeResize="0"/>
          <p:nvPr/>
        </p:nvPicPr>
        <p:blipFill>
          <a:blip r:embed="rId3">
            <a:alphaModFix/>
          </a:blip>
          <a:stretch>
            <a:fillRect/>
          </a:stretch>
        </p:blipFill>
        <p:spPr>
          <a:xfrm>
            <a:off x="4644500" y="1614350"/>
            <a:ext cx="4384350" cy="2766424"/>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Shape 76"/>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National Flag</a:t>
            </a:r>
            <a:endParaRPr/>
          </a:p>
        </p:txBody>
      </p:sp>
      <p:pic>
        <p:nvPicPr>
          <p:cNvPr id="77" name="Shape 77"/>
          <p:cNvPicPr preferRelativeResize="0"/>
          <p:nvPr/>
        </p:nvPicPr>
        <p:blipFill>
          <a:blip r:embed="rId3">
            <a:alphaModFix/>
          </a:blip>
          <a:stretch>
            <a:fillRect/>
          </a:stretch>
        </p:blipFill>
        <p:spPr>
          <a:xfrm>
            <a:off x="1592950" y="1256975"/>
            <a:ext cx="6342998" cy="3567926"/>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Shape 82"/>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National anthem </a:t>
            </a:r>
            <a:endParaRPr/>
          </a:p>
        </p:txBody>
      </p:sp>
      <p:sp>
        <p:nvSpPr>
          <p:cNvPr id="83" name="Shape 83"/>
          <p:cNvSpPr txBox="1">
            <a:spLocks noGrp="1"/>
          </p:cNvSpPr>
          <p:nvPr>
            <p:ph type="body" idx="1"/>
          </p:nvPr>
        </p:nvSpPr>
        <p:spPr>
          <a:xfrm>
            <a:off x="2073825" y="2257500"/>
            <a:ext cx="8520600" cy="28860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n" dirty="0"/>
              <a:t>https://youtu.be/s7L2PVdrb_8</a:t>
            </a:r>
            <a:endParaRP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Map</a:t>
            </a:r>
            <a:endParaRPr/>
          </a:p>
        </p:txBody>
      </p:sp>
      <p:pic>
        <p:nvPicPr>
          <p:cNvPr id="89" name="Shape 89"/>
          <p:cNvPicPr preferRelativeResize="0"/>
          <p:nvPr/>
        </p:nvPicPr>
        <p:blipFill>
          <a:blip r:embed="rId3">
            <a:alphaModFix/>
          </a:blip>
          <a:stretch>
            <a:fillRect/>
          </a:stretch>
        </p:blipFill>
        <p:spPr>
          <a:xfrm>
            <a:off x="1658975" y="103400"/>
            <a:ext cx="5720400" cy="4936701"/>
          </a:xfrm>
          <a:prstGeom prst="rect">
            <a:avLst/>
          </a:prstGeom>
          <a:noFill/>
          <a:ln>
            <a:noFill/>
          </a:ln>
        </p:spPr>
      </p:pic>
      <p:sp>
        <p:nvSpPr>
          <p:cNvPr id="2" name="TextBox 1"/>
          <p:cNvSpPr txBox="1"/>
          <p:nvPr/>
        </p:nvSpPr>
        <p:spPr>
          <a:xfrm>
            <a:off x="311700" y="1376218"/>
            <a:ext cx="999864" cy="523220"/>
          </a:xfrm>
          <a:prstGeom prst="rect">
            <a:avLst/>
          </a:prstGeom>
          <a:noFill/>
        </p:spPr>
        <p:txBody>
          <a:bodyPr wrap="square" rtlCol="0">
            <a:spAutoFit/>
          </a:bodyPr>
          <a:lstStyle/>
          <a:p>
            <a:r>
              <a:rPr lang="en-US" dirty="0" smtClean="0"/>
              <a:t>36.6 N</a:t>
            </a:r>
          </a:p>
          <a:p>
            <a:r>
              <a:rPr lang="en-US" dirty="0" smtClean="0"/>
              <a:t>138.24 E</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Climate</a:t>
            </a:r>
            <a:endParaRPr/>
          </a:p>
        </p:txBody>
      </p:sp>
      <p:sp>
        <p:nvSpPr>
          <p:cNvPr id="95" name="Shape 95"/>
          <p:cNvSpPr txBox="1">
            <a:spLocks noGrp="1"/>
          </p:cNvSpPr>
          <p:nvPr>
            <p:ph type="body" idx="1"/>
          </p:nvPr>
        </p:nvSpPr>
        <p:spPr>
          <a:xfrm>
            <a:off x="311700" y="1228675"/>
            <a:ext cx="5753100" cy="3340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1700" b="1" dirty="0">
                <a:latin typeface="Montserrat"/>
                <a:ea typeface="Montserrat"/>
                <a:cs typeface="Montserrat"/>
                <a:sym typeface="Montserrat"/>
              </a:rPr>
              <a:t>Winter</a:t>
            </a:r>
            <a:r>
              <a:rPr lang="en" sz="1700" dirty="0">
                <a:latin typeface="Montserrat"/>
                <a:ea typeface="Montserrat"/>
                <a:cs typeface="Montserrat"/>
                <a:sym typeface="Montserrat"/>
              </a:rPr>
              <a:t>: December to February, central and north region experience snowfall and below, while southern region has a mild winter</a:t>
            </a:r>
            <a:endParaRPr sz="1700" dirty="0">
              <a:latin typeface="Montserrat"/>
              <a:ea typeface="Montserrat"/>
              <a:cs typeface="Montserrat"/>
              <a:sym typeface="Montserrat"/>
            </a:endParaRPr>
          </a:p>
          <a:p>
            <a:pPr marL="0" lvl="0" indent="0">
              <a:spcBef>
                <a:spcPts val="1600"/>
              </a:spcBef>
              <a:spcAft>
                <a:spcPts val="0"/>
              </a:spcAft>
              <a:buNone/>
            </a:pPr>
            <a:r>
              <a:rPr lang="en" sz="1700" b="1" dirty="0">
                <a:latin typeface="Montserrat"/>
                <a:ea typeface="Montserrat"/>
                <a:cs typeface="Montserrat"/>
                <a:sym typeface="Montserrat"/>
              </a:rPr>
              <a:t>Spring</a:t>
            </a:r>
            <a:r>
              <a:rPr lang="en" sz="1700" dirty="0">
                <a:latin typeface="Montserrat"/>
                <a:ea typeface="Montserrat"/>
                <a:cs typeface="Montserrat"/>
                <a:sym typeface="Montserrat"/>
              </a:rPr>
              <a:t>: March to May, temperatures are warm but not too hot and no significant rain, the cherry blossoms are out</a:t>
            </a:r>
            <a:endParaRPr sz="1700" dirty="0">
              <a:latin typeface="Montserrat"/>
              <a:ea typeface="Montserrat"/>
              <a:cs typeface="Montserrat"/>
              <a:sym typeface="Montserrat"/>
            </a:endParaRPr>
          </a:p>
          <a:p>
            <a:pPr marL="0" lvl="0" indent="0">
              <a:spcBef>
                <a:spcPts val="1600"/>
              </a:spcBef>
              <a:spcAft>
                <a:spcPts val="0"/>
              </a:spcAft>
              <a:buNone/>
            </a:pPr>
            <a:r>
              <a:rPr lang="en" sz="1700" b="1" dirty="0">
                <a:latin typeface="Montserrat"/>
                <a:ea typeface="Montserrat"/>
                <a:cs typeface="Montserrat"/>
                <a:sym typeface="Montserrat"/>
              </a:rPr>
              <a:t>Summer</a:t>
            </a:r>
            <a:r>
              <a:rPr lang="en" sz="1700" dirty="0">
                <a:latin typeface="Montserrat"/>
                <a:ea typeface="Montserrat"/>
                <a:cs typeface="Montserrat"/>
                <a:sym typeface="Montserrat"/>
              </a:rPr>
              <a:t>: June to August, 4 week rainy season, hot and humid, typhoon season</a:t>
            </a:r>
            <a:endParaRPr sz="1700" dirty="0">
              <a:latin typeface="Montserrat"/>
              <a:ea typeface="Montserrat"/>
              <a:cs typeface="Montserrat"/>
              <a:sym typeface="Montserrat"/>
            </a:endParaRPr>
          </a:p>
          <a:p>
            <a:pPr marL="0" lvl="0" indent="0">
              <a:spcBef>
                <a:spcPts val="1600"/>
              </a:spcBef>
              <a:spcAft>
                <a:spcPts val="0"/>
              </a:spcAft>
              <a:buNone/>
            </a:pPr>
            <a:r>
              <a:rPr lang="en" sz="1700" b="1" dirty="0">
                <a:latin typeface="Montserrat"/>
                <a:ea typeface="Montserrat"/>
                <a:cs typeface="Montserrat"/>
                <a:sym typeface="Montserrat"/>
              </a:rPr>
              <a:t>Autumn</a:t>
            </a:r>
            <a:r>
              <a:rPr lang="en" sz="1700" dirty="0">
                <a:latin typeface="Montserrat"/>
                <a:ea typeface="Montserrat"/>
                <a:cs typeface="Montserrat"/>
                <a:sym typeface="Montserrat"/>
              </a:rPr>
              <a:t>: September to November, light breezes and cooler temperatures</a:t>
            </a:r>
            <a:endParaRPr sz="1700" dirty="0">
              <a:latin typeface="Montserrat"/>
              <a:ea typeface="Montserrat"/>
              <a:cs typeface="Montserrat"/>
              <a:sym typeface="Montserrat"/>
            </a:endParaRPr>
          </a:p>
          <a:p>
            <a:pPr marL="0" lvl="0" indent="0">
              <a:spcBef>
                <a:spcPts val="1600"/>
              </a:spcBef>
              <a:spcAft>
                <a:spcPts val="1600"/>
              </a:spcAft>
              <a:buNone/>
            </a:pPr>
            <a:endParaRPr dirty="0"/>
          </a:p>
        </p:txBody>
      </p:sp>
      <p:pic>
        <p:nvPicPr>
          <p:cNvPr id="96" name="Shape 96"/>
          <p:cNvPicPr preferRelativeResize="0"/>
          <p:nvPr/>
        </p:nvPicPr>
        <p:blipFill>
          <a:blip r:embed="rId3">
            <a:alphaModFix/>
          </a:blip>
          <a:stretch>
            <a:fillRect/>
          </a:stretch>
        </p:blipFill>
        <p:spPr>
          <a:xfrm>
            <a:off x="5887025" y="536175"/>
            <a:ext cx="3151426" cy="1657225"/>
          </a:xfrm>
          <a:prstGeom prst="rect">
            <a:avLst/>
          </a:prstGeom>
          <a:noFill/>
          <a:ln>
            <a:noFill/>
          </a:ln>
        </p:spPr>
      </p:pic>
      <p:pic>
        <p:nvPicPr>
          <p:cNvPr id="97" name="Shape 97"/>
          <p:cNvPicPr preferRelativeResize="0"/>
          <p:nvPr/>
        </p:nvPicPr>
        <p:blipFill>
          <a:blip r:embed="rId4">
            <a:alphaModFix/>
          </a:blip>
          <a:stretch>
            <a:fillRect/>
          </a:stretch>
        </p:blipFill>
        <p:spPr>
          <a:xfrm>
            <a:off x="6075538" y="2571750"/>
            <a:ext cx="2774400" cy="2080800"/>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43000" y="0"/>
            <a:ext cx="6885300" cy="636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3600"/>
              <a:t>Population and demographics</a:t>
            </a:r>
            <a:endParaRPr sz="3600"/>
          </a:p>
        </p:txBody>
      </p:sp>
      <p:sp>
        <p:nvSpPr>
          <p:cNvPr id="103" name="Shape 103"/>
          <p:cNvSpPr txBox="1">
            <a:spLocks noGrp="1"/>
          </p:cNvSpPr>
          <p:nvPr>
            <p:ph type="body" idx="1"/>
          </p:nvPr>
        </p:nvSpPr>
        <p:spPr>
          <a:xfrm>
            <a:off x="398050" y="770350"/>
            <a:ext cx="3190800" cy="636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1600">
                <a:latin typeface="Montserrat"/>
                <a:ea typeface="Montserrat"/>
                <a:cs typeface="Montserrat"/>
                <a:sym typeface="Montserrat"/>
              </a:rPr>
              <a:t>Total population: </a:t>
            </a:r>
            <a:r>
              <a:rPr lang="en" sz="1600" b="1">
                <a:latin typeface="Montserrat"/>
                <a:ea typeface="Montserrat"/>
                <a:cs typeface="Montserrat"/>
                <a:sym typeface="Montserrat"/>
              </a:rPr>
              <a:t>73,221,330                                    </a:t>
            </a:r>
            <a:endParaRPr sz="1600" b="1">
              <a:latin typeface="Montserrat"/>
              <a:ea typeface="Montserrat"/>
              <a:cs typeface="Montserrat"/>
              <a:sym typeface="Montserrat"/>
            </a:endParaRPr>
          </a:p>
          <a:p>
            <a:pPr marL="0" lvl="0" indent="0">
              <a:spcBef>
                <a:spcPts val="1600"/>
              </a:spcBef>
              <a:spcAft>
                <a:spcPts val="1600"/>
              </a:spcAft>
              <a:buNone/>
            </a:pPr>
            <a:endParaRPr sz="1600" b="1">
              <a:latin typeface="Montserrat"/>
              <a:ea typeface="Montserrat"/>
              <a:cs typeface="Montserrat"/>
              <a:sym typeface="Montserrat"/>
            </a:endParaRPr>
          </a:p>
        </p:txBody>
      </p:sp>
      <p:pic>
        <p:nvPicPr>
          <p:cNvPr id="104" name="Shape 104" title="Points scored"/>
          <p:cNvPicPr preferRelativeResize="0"/>
          <p:nvPr/>
        </p:nvPicPr>
        <p:blipFill>
          <a:blip r:embed="rId3">
            <a:alphaModFix/>
          </a:blip>
          <a:stretch>
            <a:fillRect/>
          </a:stretch>
        </p:blipFill>
        <p:spPr>
          <a:xfrm>
            <a:off x="4768175" y="2491200"/>
            <a:ext cx="4289451" cy="2652299"/>
          </a:xfrm>
          <a:prstGeom prst="rect">
            <a:avLst/>
          </a:prstGeom>
          <a:noFill/>
          <a:ln>
            <a:noFill/>
          </a:ln>
        </p:spPr>
      </p:pic>
      <p:pic>
        <p:nvPicPr>
          <p:cNvPr id="105" name="Shape 105" title="Points scored"/>
          <p:cNvPicPr preferRelativeResize="0"/>
          <p:nvPr/>
        </p:nvPicPr>
        <p:blipFill>
          <a:blip r:embed="rId4">
            <a:alphaModFix/>
          </a:blip>
          <a:stretch>
            <a:fillRect/>
          </a:stretch>
        </p:blipFill>
        <p:spPr>
          <a:xfrm>
            <a:off x="4636975" y="0"/>
            <a:ext cx="4289433" cy="2652299"/>
          </a:xfrm>
          <a:prstGeom prst="rect">
            <a:avLst/>
          </a:prstGeom>
          <a:noFill/>
          <a:ln>
            <a:noFill/>
          </a:ln>
        </p:spPr>
      </p:pic>
      <p:pic>
        <p:nvPicPr>
          <p:cNvPr id="106" name="Shape 106" title="Points scored"/>
          <p:cNvPicPr preferRelativeResize="0"/>
          <p:nvPr/>
        </p:nvPicPr>
        <p:blipFill>
          <a:blip r:embed="rId5">
            <a:alphaModFix/>
          </a:blip>
          <a:stretch>
            <a:fillRect/>
          </a:stretch>
        </p:blipFill>
        <p:spPr>
          <a:xfrm>
            <a:off x="0" y="1625950"/>
            <a:ext cx="4725174" cy="2921721"/>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Language (Saisenese)</a:t>
            </a:r>
            <a:endParaRPr/>
          </a:p>
        </p:txBody>
      </p:sp>
      <p:sp>
        <p:nvSpPr>
          <p:cNvPr id="112" name="Shape 112"/>
          <p:cNvSpPr txBox="1">
            <a:spLocks noGrp="1"/>
          </p:cNvSpPr>
          <p:nvPr>
            <p:ph type="body" idx="1"/>
          </p:nvPr>
        </p:nvSpPr>
        <p:spPr>
          <a:xfrm>
            <a:off x="311700" y="1228675"/>
            <a:ext cx="2682300" cy="3340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latin typeface="Montserrat"/>
                <a:ea typeface="Montserrat"/>
                <a:cs typeface="Montserrat"/>
                <a:sym typeface="Montserrat"/>
              </a:rPr>
              <a:t>Hi- Konchinchiva</a:t>
            </a:r>
            <a:endParaRPr>
              <a:latin typeface="Montserrat"/>
              <a:ea typeface="Montserrat"/>
              <a:cs typeface="Montserrat"/>
              <a:sym typeface="Montserrat"/>
            </a:endParaRPr>
          </a:p>
          <a:p>
            <a:pPr marL="0" lvl="0" indent="0">
              <a:spcBef>
                <a:spcPts val="1600"/>
              </a:spcBef>
              <a:spcAft>
                <a:spcPts val="0"/>
              </a:spcAft>
              <a:buNone/>
            </a:pPr>
            <a:r>
              <a:rPr lang="en">
                <a:latin typeface="Montserrat"/>
                <a:ea typeface="Montserrat"/>
                <a:cs typeface="Montserrat"/>
                <a:sym typeface="Montserrat"/>
              </a:rPr>
              <a:t>Goodbye- Sayonirefa</a:t>
            </a:r>
            <a:endParaRPr>
              <a:latin typeface="Montserrat"/>
              <a:ea typeface="Montserrat"/>
              <a:cs typeface="Montserrat"/>
              <a:sym typeface="Montserrat"/>
            </a:endParaRPr>
          </a:p>
          <a:p>
            <a:pPr marL="0" lvl="0" indent="0">
              <a:spcBef>
                <a:spcPts val="1600"/>
              </a:spcBef>
              <a:spcAft>
                <a:spcPts val="0"/>
              </a:spcAft>
              <a:buNone/>
            </a:pPr>
            <a:r>
              <a:rPr lang="en">
                <a:latin typeface="Montserrat"/>
                <a:ea typeface="Montserrat"/>
                <a:cs typeface="Montserrat"/>
                <a:sym typeface="Montserrat"/>
              </a:rPr>
              <a:t>Food- Fufu</a:t>
            </a:r>
            <a:endParaRPr>
              <a:latin typeface="Montserrat"/>
              <a:ea typeface="Montserrat"/>
              <a:cs typeface="Montserrat"/>
              <a:sym typeface="Montserrat"/>
            </a:endParaRPr>
          </a:p>
          <a:p>
            <a:pPr marL="0" lvl="0" indent="0">
              <a:spcBef>
                <a:spcPts val="1600"/>
              </a:spcBef>
              <a:spcAft>
                <a:spcPts val="0"/>
              </a:spcAft>
              <a:buNone/>
            </a:pPr>
            <a:r>
              <a:rPr lang="en">
                <a:latin typeface="Montserrat"/>
                <a:ea typeface="Montserrat"/>
                <a:cs typeface="Montserrat"/>
                <a:sym typeface="Montserrat"/>
              </a:rPr>
              <a:t>Write- Kaku</a:t>
            </a:r>
            <a:endParaRPr>
              <a:latin typeface="Montserrat"/>
              <a:ea typeface="Montserrat"/>
              <a:cs typeface="Montserrat"/>
              <a:sym typeface="Montserrat"/>
            </a:endParaRPr>
          </a:p>
          <a:p>
            <a:pPr marL="0" lvl="0" indent="0">
              <a:spcBef>
                <a:spcPts val="1600"/>
              </a:spcBef>
              <a:spcAft>
                <a:spcPts val="0"/>
              </a:spcAft>
              <a:buNone/>
            </a:pPr>
            <a:r>
              <a:rPr lang="en">
                <a:latin typeface="Montserrat"/>
                <a:ea typeface="Montserrat"/>
                <a:cs typeface="Montserrat"/>
                <a:sym typeface="Montserrat"/>
              </a:rPr>
              <a:t>Learn- Mandibi</a:t>
            </a:r>
            <a:endParaRPr>
              <a:latin typeface="Montserrat"/>
              <a:ea typeface="Montserrat"/>
              <a:cs typeface="Montserrat"/>
              <a:sym typeface="Montserrat"/>
            </a:endParaRPr>
          </a:p>
          <a:p>
            <a:pPr marL="0" lvl="0" indent="0">
              <a:spcBef>
                <a:spcPts val="1600"/>
              </a:spcBef>
              <a:spcAft>
                <a:spcPts val="1600"/>
              </a:spcAft>
              <a:buNone/>
            </a:pPr>
            <a:endParaRPr>
              <a:latin typeface="Montserrat"/>
              <a:ea typeface="Montserrat"/>
              <a:cs typeface="Montserrat"/>
              <a:sym typeface="Montserrat"/>
            </a:endParaRPr>
          </a:p>
        </p:txBody>
      </p:sp>
      <p:sp>
        <p:nvSpPr>
          <p:cNvPr id="113" name="Shape 113"/>
          <p:cNvSpPr txBox="1"/>
          <p:nvPr/>
        </p:nvSpPr>
        <p:spPr>
          <a:xfrm>
            <a:off x="3512175" y="1228675"/>
            <a:ext cx="3022800" cy="2504700"/>
          </a:xfrm>
          <a:prstGeom prst="rect">
            <a:avLst/>
          </a:prstGeom>
          <a:noFill/>
          <a:ln>
            <a:noFill/>
          </a:ln>
        </p:spPr>
        <p:txBody>
          <a:bodyPr spcFirstLastPara="1" wrap="square" lIns="91425" tIns="91425" rIns="91425" bIns="91425" anchor="t" anchorCtr="0">
            <a:noAutofit/>
          </a:bodyPr>
          <a:lstStyle/>
          <a:p>
            <a:pPr marL="0" lvl="0" indent="0" rtl="0">
              <a:lnSpc>
                <a:spcPct val="200000"/>
              </a:lnSpc>
              <a:spcBef>
                <a:spcPts val="0"/>
              </a:spcBef>
              <a:spcAft>
                <a:spcPts val="0"/>
              </a:spcAft>
              <a:buNone/>
            </a:pPr>
            <a:r>
              <a:rPr lang="en" sz="1800">
                <a:latin typeface="Montserrat"/>
                <a:ea typeface="Montserrat"/>
                <a:cs typeface="Montserrat"/>
                <a:sym typeface="Montserrat"/>
              </a:rPr>
              <a:t>Help- Tasimira</a:t>
            </a:r>
            <a:endParaRPr sz="1800">
              <a:latin typeface="Montserrat"/>
              <a:ea typeface="Montserrat"/>
              <a:cs typeface="Montserrat"/>
              <a:sym typeface="Montserrat"/>
            </a:endParaRPr>
          </a:p>
          <a:p>
            <a:pPr marL="0" lvl="0" indent="0" rtl="0">
              <a:lnSpc>
                <a:spcPct val="200000"/>
              </a:lnSpc>
              <a:spcBef>
                <a:spcPts val="0"/>
              </a:spcBef>
              <a:spcAft>
                <a:spcPts val="0"/>
              </a:spcAft>
              <a:buNone/>
            </a:pPr>
            <a:r>
              <a:rPr lang="en" sz="1800">
                <a:latin typeface="Montserrat"/>
                <a:ea typeface="Montserrat"/>
                <a:cs typeface="Montserrat"/>
                <a:sym typeface="Montserrat"/>
              </a:rPr>
              <a:t>Work- Sagymura</a:t>
            </a:r>
            <a:endParaRPr sz="1800">
              <a:latin typeface="Montserrat"/>
              <a:ea typeface="Montserrat"/>
              <a:cs typeface="Montserrat"/>
              <a:sym typeface="Montserrat"/>
            </a:endParaRPr>
          </a:p>
          <a:p>
            <a:pPr marL="0" lvl="0" indent="0" rtl="0">
              <a:lnSpc>
                <a:spcPct val="200000"/>
              </a:lnSpc>
              <a:spcBef>
                <a:spcPts val="0"/>
              </a:spcBef>
              <a:spcAft>
                <a:spcPts val="0"/>
              </a:spcAft>
              <a:buNone/>
            </a:pPr>
            <a:r>
              <a:rPr lang="en" sz="1800">
                <a:latin typeface="Montserrat"/>
                <a:ea typeface="Montserrat"/>
                <a:cs typeface="Montserrat"/>
                <a:sym typeface="Montserrat"/>
              </a:rPr>
              <a:t>Run- Hashishi</a:t>
            </a:r>
            <a:endParaRPr sz="1800">
              <a:latin typeface="Montserrat"/>
              <a:ea typeface="Montserrat"/>
              <a:cs typeface="Montserrat"/>
              <a:sym typeface="Montserrat"/>
            </a:endParaRPr>
          </a:p>
          <a:p>
            <a:pPr marL="0" lvl="0" indent="0" rtl="0">
              <a:lnSpc>
                <a:spcPct val="200000"/>
              </a:lnSpc>
              <a:spcBef>
                <a:spcPts val="0"/>
              </a:spcBef>
              <a:spcAft>
                <a:spcPts val="0"/>
              </a:spcAft>
              <a:buNone/>
            </a:pPr>
            <a:r>
              <a:rPr lang="en" sz="1800">
                <a:latin typeface="Montserrat"/>
                <a:ea typeface="Montserrat"/>
                <a:cs typeface="Montserrat"/>
                <a:sym typeface="Montserrat"/>
              </a:rPr>
              <a:t>Dog- Inui</a:t>
            </a:r>
            <a:endParaRPr sz="1800">
              <a:latin typeface="Montserrat"/>
              <a:ea typeface="Montserrat"/>
              <a:cs typeface="Montserrat"/>
              <a:sym typeface="Montserrat"/>
            </a:endParaRPr>
          </a:p>
          <a:p>
            <a:pPr marL="0" lvl="0" indent="0" rtl="0">
              <a:lnSpc>
                <a:spcPct val="200000"/>
              </a:lnSpc>
              <a:spcBef>
                <a:spcPts val="0"/>
              </a:spcBef>
              <a:spcAft>
                <a:spcPts val="0"/>
              </a:spcAft>
              <a:buNone/>
            </a:pPr>
            <a:r>
              <a:rPr lang="en" sz="1800">
                <a:latin typeface="Montserrat"/>
                <a:ea typeface="Montserrat"/>
                <a:cs typeface="Montserrat"/>
                <a:sym typeface="Montserrat"/>
              </a:rPr>
              <a:t>Panther- Wakanda</a:t>
            </a:r>
            <a:endParaRPr sz="1800">
              <a:latin typeface="Montserrat"/>
              <a:ea typeface="Montserrat"/>
              <a:cs typeface="Montserrat"/>
              <a:sym typeface="Montserrat"/>
            </a:endParaRPr>
          </a:p>
          <a:p>
            <a:pPr marL="0" lvl="0" indent="0">
              <a:lnSpc>
                <a:spcPct val="200000"/>
              </a:lnSpc>
              <a:spcBef>
                <a:spcPts val="0"/>
              </a:spcBef>
              <a:spcAft>
                <a:spcPts val="0"/>
              </a:spcAft>
              <a:buNone/>
            </a:pPr>
            <a:endParaRPr sz="1800">
              <a:latin typeface="Montserrat"/>
              <a:ea typeface="Montserrat"/>
              <a:cs typeface="Montserrat"/>
              <a:sym typeface="Montserra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1075</Words>
  <Application>Microsoft Office PowerPoint</Application>
  <PresentationFormat>On-screen Show (16:9)</PresentationFormat>
  <Paragraphs>93</Paragraphs>
  <Slides>21</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Amatic SC</vt:lpstr>
      <vt:lpstr>Montserrat</vt:lpstr>
      <vt:lpstr>Source Code Pro</vt:lpstr>
      <vt:lpstr>Beach Day</vt:lpstr>
      <vt:lpstr>The Islands of Saisei</vt:lpstr>
      <vt:lpstr>Introduction</vt:lpstr>
      <vt:lpstr>Brief History</vt:lpstr>
      <vt:lpstr>National Flag</vt:lpstr>
      <vt:lpstr>National anthem </vt:lpstr>
      <vt:lpstr>Map</vt:lpstr>
      <vt:lpstr>Climate</vt:lpstr>
      <vt:lpstr>Population and demographics</vt:lpstr>
      <vt:lpstr>Language (Saisenese)</vt:lpstr>
      <vt:lpstr>Religion</vt:lpstr>
      <vt:lpstr>Culture</vt:lpstr>
      <vt:lpstr>Type of government: Democratic Republic</vt:lpstr>
      <vt:lpstr>BAsic Structure </vt:lpstr>
      <vt:lpstr>How are laws passed:</vt:lpstr>
      <vt:lpstr>Money:</vt:lpstr>
      <vt:lpstr>Type of economy:</vt:lpstr>
      <vt:lpstr>Type of agriculture:</vt:lpstr>
      <vt:lpstr>Type of industries:</vt:lpstr>
      <vt:lpstr>Introduction to the Warku banni </vt:lpstr>
      <vt:lpstr>World organizations or treaties </vt:lpstr>
      <vt:lpstr>Interesting Things about Saisei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Islands of Saisei</dc:title>
  <dc:creator>User Superior</dc:creator>
  <cp:lastModifiedBy>User Superior</cp:lastModifiedBy>
  <cp:revision>4</cp:revision>
  <dcterms:modified xsi:type="dcterms:W3CDTF">2019-05-06T19:09:49Z</dcterms:modified>
</cp:coreProperties>
</file>