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4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68048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1dce6030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1dce6030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1dce6030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1dce6030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46290f84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46290f8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2910254e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2910254e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46290f84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46290f8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2910254e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2910254e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46290f84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46290f84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29103dce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29103dce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29103dce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29103dce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29103dce0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29103dce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2910254e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2910254e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910254e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910254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1dce603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1dce603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1dce60301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1dce60301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1dce6030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1dce6030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1dce6030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1dce603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29103dce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29103dce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1dce6030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1dce6030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c.gov/law/help/national-parliaments/china.php%23_ftn8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ewworldencyclopedia.org/entry/World_War_II"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newworldencyclopedia.org/entry/United_States" TargetMode="External"/><Relationship Id="rId5" Type="http://schemas.openxmlformats.org/officeDocument/2006/relationships/hyperlink" Target="http://www.newworldencyclopedia.org/entry/Soviet_Union" TargetMode="External"/><Relationship Id="rId4" Type="http://schemas.openxmlformats.org/officeDocument/2006/relationships/hyperlink" Target="http://www.newworldencyclopedia.org/entry/United_Na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112552" y="781525"/>
            <a:ext cx="69189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PR" dirty="0"/>
              <a:t>China</a:t>
            </a:r>
            <a:r>
              <a:rPr lang="en" dirty="0"/>
              <a:t> vs South Korea </a:t>
            </a:r>
            <a:endParaRPr dirty="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Jesus Feliciano</a:t>
            </a:r>
            <a:endParaRPr/>
          </a:p>
          <a:p>
            <a:pPr marL="0" lvl="0" indent="0" algn="ctr" rtl="0">
              <a:spcBef>
                <a:spcPts val="0"/>
              </a:spcBef>
              <a:spcAft>
                <a:spcPts val="0"/>
              </a:spcAft>
              <a:buNone/>
            </a:pPr>
            <a:r>
              <a:rPr lang="en"/>
              <a:t>Carolina Santiago</a:t>
            </a:r>
            <a:endParaRPr/>
          </a:p>
          <a:p>
            <a:pPr marL="0" lvl="0" indent="0" algn="ctr" rtl="0">
              <a:spcBef>
                <a:spcPts val="0"/>
              </a:spcBef>
              <a:spcAft>
                <a:spcPts val="0"/>
              </a:spcAft>
              <a:buNone/>
            </a:pPr>
            <a:r>
              <a:rPr lang="en"/>
              <a:t>Antonio Torres</a:t>
            </a:r>
            <a:endParaRPr/>
          </a:p>
        </p:txBody>
      </p:sp>
      <p:pic>
        <p:nvPicPr>
          <p:cNvPr id="65" name="Google Shape;65;p13"/>
          <p:cNvPicPr preferRelativeResize="0"/>
          <p:nvPr/>
        </p:nvPicPr>
        <p:blipFill>
          <a:blip r:embed="rId3">
            <a:alphaModFix/>
          </a:blip>
          <a:stretch>
            <a:fillRect/>
          </a:stretch>
        </p:blipFill>
        <p:spPr>
          <a:xfrm>
            <a:off x="317725" y="3162113"/>
            <a:ext cx="2705100" cy="1685925"/>
          </a:xfrm>
          <a:prstGeom prst="rect">
            <a:avLst/>
          </a:prstGeom>
          <a:noFill/>
          <a:ln>
            <a:noFill/>
          </a:ln>
        </p:spPr>
      </p:pic>
      <p:pic>
        <p:nvPicPr>
          <p:cNvPr id="66" name="Google Shape;66;p13"/>
          <p:cNvPicPr preferRelativeResize="0"/>
          <p:nvPr/>
        </p:nvPicPr>
        <p:blipFill>
          <a:blip r:embed="rId4">
            <a:alphaModFix/>
          </a:blip>
          <a:stretch>
            <a:fillRect/>
          </a:stretch>
        </p:blipFill>
        <p:spPr>
          <a:xfrm>
            <a:off x="5654800" y="370324"/>
            <a:ext cx="3088060" cy="16933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128025" y="577075"/>
            <a:ext cx="3735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2"/>
                </a:solidFill>
              </a:rPr>
              <a:t>Structure South Korea</a:t>
            </a:r>
            <a:endParaRPr>
              <a:solidFill>
                <a:schemeClr val="accent2"/>
              </a:solidFill>
            </a:endParaRPr>
          </a:p>
        </p:txBody>
      </p:sp>
      <p:pic>
        <p:nvPicPr>
          <p:cNvPr id="126" name="Google Shape;126;p22"/>
          <p:cNvPicPr preferRelativeResize="0"/>
          <p:nvPr/>
        </p:nvPicPr>
        <p:blipFill>
          <a:blip r:embed="rId3">
            <a:alphaModFix/>
          </a:blip>
          <a:stretch>
            <a:fillRect/>
          </a:stretch>
        </p:blipFill>
        <p:spPr>
          <a:xfrm>
            <a:off x="3735650" y="0"/>
            <a:ext cx="540835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How is power obtained/transferred? </a:t>
            </a:r>
            <a:endParaRPr>
              <a:solidFill>
                <a:schemeClr val="accent2"/>
              </a:solidFill>
            </a:endParaRPr>
          </a:p>
        </p:txBody>
      </p:sp>
      <p:sp>
        <p:nvSpPr>
          <p:cNvPr id="132" name="Google Shape;132;p23"/>
          <p:cNvSpPr txBox="1">
            <a:spLocks noGrp="1"/>
          </p:cNvSpPr>
          <p:nvPr>
            <p:ph type="body" idx="1"/>
          </p:nvPr>
        </p:nvSpPr>
        <p:spPr>
          <a:xfrm>
            <a:off x="223325" y="128864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China</a:t>
            </a:r>
            <a:r>
              <a:rPr lang="en" sz="2400"/>
              <a:t>: As a single-party system, every five years elections take place in order to pass power from the president of the nation to the upcoming leader of the Communist Party of China. Before the current leader there was a maximum of two terms per president, however the limit was eliminated by congress in 2018.</a:t>
            </a:r>
            <a:endParaRPr sz="2400"/>
          </a:p>
          <a:p>
            <a:pPr marL="0" lvl="0" indent="0" algn="l" rtl="0">
              <a:spcBef>
                <a:spcPts val="1600"/>
              </a:spcBef>
              <a:spcAft>
                <a:spcPts val="1600"/>
              </a:spcAft>
              <a:buNone/>
            </a:pPr>
            <a:endParaRPr/>
          </a:p>
        </p:txBody>
      </p:sp>
      <p:pic>
        <p:nvPicPr>
          <p:cNvPr id="133" name="Google Shape;133;p23"/>
          <p:cNvPicPr preferRelativeResize="0"/>
          <p:nvPr/>
        </p:nvPicPr>
        <p:blipFill>
          <a:blip r:embed="rId3">
            <a:alphaModFix/>
          </a:blip>
          <a:stretch>
            <a:fillRect/>
          </a:stretch>
        </p:blipFill>
        <p:spPr>
          <a:xfrm>
            <a:off x="4914324" y="3493099"/>
            <a:ext cx="2480100" cy="165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a:solidFill>
                  <a:schemeClr val="accent2"/>
                </a:solidFill>
              </a:rPr>
              <a:t>How is power obtained/transferred?</a:t>
            </a:r>
            <a:r>
              <a:rPr lang="en"/>
              <a:t> </a:t>
            </a:r>
            <a:endParaRPr/>
          </a:p>
        </p:txBody>
      </p:sp>
      <p:sp>
        <p:nvSpPr>
          <p:cNvPr id="139" name="Google Shape;139;p24"/>
          <p:cNvSpPr txBox="1">
            <a:spLocks noGrp="1"/>
          </p:cNvSpPr>
          <p:nvPr>
            <p:ph type="body" idx="1"/>
          </p:nvPr>
        </p:nvSpPr>
        <p:spPr>
          <a:xfrm>
            <a:off x="241600" y="125207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rgbClr val="000000"/>
              </a:buClr>
              <a:buSzPts val="1100"/>
              <a:buFont typeface="Arial"/>
              <a:buNone/>
            </a:pPr>
            <a:r>
              <a:rPr lang="en" sz="2600"/>
              <a:t>South Korea:</a:t>
            </a:r>
            <a:r>
              <a:rPr lang="en" sz="2400"/>
              <a:t>  Local elections are held every four years to elect governors, metropolitan mayors, municipal mayors, and provincial and municipal legislatures. The positions are held for a single five-year term. There are two powerful parties in the nation, with three smaller ones that earned votes in the 2017 elections.</a:t>
            </a:r>
            <a:endParaRPr sz="2400"/>
          </a:p>
        </p:txBody>
      </p:sp>
      <p:pic>
        <p:nvPicPr>
          <p:cNvPr id="140" name="Google Shape;140;p24"/>
          <p:cNvPicPr preferRelativeResize="0"/>
          <p:nvPr/>
        </p:nvPicPr>
        <p:blipFill>
          <a:blip r:embed="rId3">
            <a:alphaModFix/>
          </a:blip>
          <a:stretch>
            <a:fillRect/>
          </a:stretch>
        </p:blipFill>
        <p:spPr>
          <a:xfrm>
            <a:off x="5199900" y="3421675"/>
            <a:ext cx="3074675" cy="172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87900" y="458025"/>
            <a:ext cx="87561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How are laws/decisions made in South Korea?</a:t>
            </a:r>
            <a:endParaRPr>
              <a:solidFill>
                <a:schemeClr val="accent2"/>
              </a:solidFill>
            </a:endParaRPr>
          </a:p>
        </p:txBody>
      </p:sp>
      <p:sp>
        <p:nvSpPr>
          <p:cNvPr id="146" name="Google Shape;146;p25"/>
          <p:cNvSpPr txBox="1">
            <a:spLocks noGrp="1"/>
          </p:cNvSpPr>
          <p:nvPr>
            <p:ph type="body" idx="1"/>
          </p:nvPr>
        </p:nvSpPr>
        <p:spPr>
          <a:xfrm>
            <a:off x="81425" y="1248550"/>
            <a:ext cx="9062700" cy="3320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Arial"/>
              <a:buChar char="-"/>
            </a:pPr>
            <a:r>
              <a:rPr lang="en">
                <a:latin typeface="Arial"/>
                <a:ea typeface="Arial"/>
                <a:cs typeface="Arial"/>
                <a:sym typeface="Arial"/>
              </a:rPr>
              <a:t>Bills may be introduced by members of the National Assembly or by the Executive. </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
                <a:latin typeface="Arial"/>
                <a:ea typeface="Arial"/>
                <a:cs typeface="Arial"/>
                <a:sym typeface="Arial"/>
              </a:rPr>
              <a:t>A written estimate of the anticipated expenses related to execution of the bill must be submitted with it. </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
                <a:latin typeface="Arial"/>
                <a:ea typeface="Arial"/>
                <a:cs typeface="Arial"/>
                <a:sym typeface="Arial"/>
              </a:rPr>
              <a:t>When a bill is proposed or submitted, the Speaker distributes it to the National Assembly members, reports it to the plenary session, and transmits it to the competent standing committee.  </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
                <a:latin typeface="Arial"/>
                <a:ea typeface="Arial"/>
                <a:cs typeface="Arial"/>
                <a:sym typeface="Arial"/>
              </a:rPr>
              <a:t>After completion of examination by the standing committee, the Speaker refers it to the plenary session, or it is automatically repealed, unless thirty or more members request that it be sent to the session.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87900" y="458025"/>
            <a:ext cx="8670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a:solidFill>
                  <a:schemeClr val="accent2"/>
                </a:solidFill>
              </a:rPr>
              <a:t>How are laws/decisions made in South Korea?</a:t>
            </a:r>
            <a:endParaRPr>
              <a:solidFill>
                <a:schemeClr val="accent2"/>
              </a:solidFill>
            </a:endParaRPr>
          </a:p>
        </p:txBody>
      </p:sp>
      <p:sp>
        <p:nvSpPr>
          <p:cNvPr id="152" name="Google Shape;152;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Arial"/>
              <a:buChar char="-"/>
            </a:pPr>
            <a:r>
              <a:rPr lang="en">
                <a:latin typeface="Arial"/>
                <a:ea typeface="Arial"/>
                <a:cs typeface="Arial"/>
                <a:sym typeface="Arial"/>
              </a:rPr>
              <a:t>A bill passed by the National Assembly is transferred by the Speaker to the President,  If he objects to the bill, he or she may return it to the National Assembly and request that it be reconsidered, but the President cannot propose amendments.</a:t>
            </a:r>
            <a:endParaRPr>
              <a:latin typeface="Arial"/>
              <a:ea typeface="Arial"/>
              <a:cs typeface="Arial"/>
              <a:sym typeface="Arial"/>
            </a:endParaRPr>
          </a:p>
          <a:p>
            <a:pPr marL="457200" lvl="0" indent="-342900" algn="l" rtl="0">
              <a:lnSpc>
                <a:spcPct val="150000"/>
              </a:lnSpc>
              <a:spcBef>
                <a:spcPts val="0"/>
              </a:spcBef>
              <a:spcAft>
                <a:spcPts val="0"/>
              </a:spcAft>
              <a:buSzPts val="1800"/>
              <a:buFont typeface="Arial"/>
              <a:buChar char="-"/>
            </a:pPr>
            <a:r>
              <a:rPr lang="en">
                <a:latin typeface="Arial"/>
                <a:ea typeface="Arial"/>
                <a:cs typeface="Arial"/>
                <a:sym typeface="Arial"/>
              </a:rPr>
              <a:t>If the National Assembly repasses the bill in the original form with the attendance of more than one-half of the total members it becomes an act.</a:t>
            </a:r>
            <a:endParaRPr/>
          </a:p>
          <a:p>
            <a:pPr marL="0" lvl="0" indent="0" algn="l" rtl="0">
              <a:spcBef>
                <a:spcPts val="14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a:solidFill>
                  <a:schemeClr val="accent2"/>
                </a:solidFill>
              </a:rPr>
              <a:t>How are laws/decisions made in China?</a:t>
            </a:r>
            <a:endParaRPr>
              <a:solidFill>
                <a:schemeClr val="accent2"/>
              </a:solidFill>
            </a:endParaRPr>
          </a:p>
        </p:txBody>
      </p:sp>
      <p:sp>
        <p:nvSpPr>
          <p:cNvPr id="158" name="Google Shape;158;p27"/>
          <p:cNvSpPr txBox="1">
            <a:spLocks noGrp="1"/>
          </p:cNvSpPr>
          <p:nvPr>
            <p:ph type="body" idx="1"/>
          </p:nvPr>
        </p:nvSpPr>
        <p:spPr>
          <a:xfrm>
            <a:off x="387900" y="1262125"/>
            <a:ext cx="8368200" cy="388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i="1">
                <a:latin typeface="Arial"/>
                <a:ea typeface="Arial"/>
                <a:cs typeface="Arial"/>
                <a:sym typeface="Arial"/>
              </a:rPr>
              <a:t>Proposing Bills:</a:t>
            </a:r>
            <a:r>
              <a:rPr lang="en" sz="2000">
                <a:latin typeface="Arial"/>
                <a:ea typeface="Arial"/>
                <a:cs typeface="Arial"/>
                <a:sym typeface="Arial"/>
              </a:rPr>
              <a:t> Members of the NPC and other state actors are authorized to propose bills, which are to be placed on the agenda of the NPC. </a:t>
            </a:r>
            <a:endParaRPr sz="2000">
              <a:latin typeface="Arial"/>
              <a:ea typeface="Arial"/>
              <a:cs typeface="Arial"/>
              <a:sym typeface="Arial"/>
            </a:endParaRPr>
          </a:p>
          <a:p>
            <a:pPr marL="0" lvl="0" indent="0" algn="l" rtl="0">
              <a:spcBef>
                <a:spcPts val="1400"/>
              </a:spcBef>
              <a:spcAft>
                <a:spcPts val="0"/>
              </a:spcAft>
              <a:buClr>
                <a:srgbClr val="000000"/>
              </a:buClr>
              <a:buSzPts val="1100"/>
              <a:buFont typeface="Arial"/>
              <a:buNone/>
            </a:pPr>
            <a:r>
              <a:rPr lang="en" sz="2000" i="1">
                <a:latin typeface="Arial"/>
                <a:ea typeface="Arial"/>
                <a:cs typeface="Arial"/>
                <a:sym typeface="Arial"/>
              </a:rPr>
              <a:t>Deliberation: </a:t>
            </a:r>
            <a:r>
              <a:rPr lang="en" sz="2000">
                <a:latin typeface="Arial"/>
                <a:ea typeface="Arial"/>
                <a:cs typeface="Arial"/>
                <a:sym typeface="Arial"/>
              </a:rPr>
              <a:t>The NPC hears the statements of the bill sponsor of a proposed bill, the delegations then deliberate on the bill. Based on the deliberated opinions of the delegations and the special committee, the Law Committee considers the bill and submits to the Presidium a report on the result of its deliberations containing different opinions and a revised draft law.</a:t>
            </a:r>
            <a:endParaRPr sz="2000" u="sng">
              <a:latin typeface="Arial"/>
              <a:ea typeface="Arial"/>
              <a:cs typeface="Arial"/>
              <a:sym typeface="Arial"/>
              <a:hlinkClick r:id="rId3"/>
            </a:endParaRPr>
          </a:p>
          <a:p>
            <a:pPr marL="0" lvl="0" indent="0" algn="l" rtl="0">
              <a:spcBef>
                <a:spcPts val="14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rgbClr val="000000"/>
              </a:buClr>
              <a:buSzPts val="1100"/>
              <a:buFont typeface="Arial"/>
              <a:buNone/>
            </a:pPr>
            <a:r>
              <a:rPr lang="en">
                <a:solidFill>
                  <a:schemeClr val="accent2"/>
                </a:solidFill>
              </a:rPr>
              <a:t>How are laws/decisions made in China?</a:t>
            </a:r>
            <a:endParaRPr>
              <a:solidFill>
                <a:schemeClr val="accent2"/>
              </a:solidFill>
            </a:endParaRPr>
          </a:p>
        </p:txBody>
      </p:sp>
      <p:sp>
        <p:nvSpPr>
          <p:cNvPr id="164" name="Google Shape;164;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i="1">
                <a:latin typeface="Arial"/>
                <a:ea typeface="Arial"/>
                <a:cs typeface="Arial"/>
                <a:sym typeface="Arial"/>
              </a:rPr>
              <a:t>Voting: </a:t>
            </a:r>
            <a:r>
              <a:rPr lang="en" sz="2000">
                <a:latin typeface="Arial"/>
                <a:ea typeface="Arial"/>
                <a:cs typeface="Arial"/>
                <a:sym typeface="Arial"/>
              </a:rPr>
              <a:t>After a revised draft law has been considered, the Law Committee further revises the draft according to the deliberated opinions of the delegations and prepares a draft for vote.  A bill passes by a majority vote in the NPC.</a:t>
            </a:r>
            <a:endParaRPr sz="2000">
              <a:latin typeface="Arial"/>
              <a:ea typeface="Arial"/>
              <a:cs typeface="Arial"/>
              <a:sym typeface="Arial"/>
            </a:endParaRPr>
          </a:p>
          <a:p>
            <a:pPr marL="0" lvl="0" indent="0" algn="l" rtl="0">
              <a:spcBef>
                <a:spcPts val="1400"/>
              </a:spcBef>
              <a:spcAft>
                <a:spcPts val="1400"/>
              </a:spcAft>
              <a:buClr>
                <a:srgbClr val="000000"/>
              </a:buClr>
              <a:buSzPts val="1100"/>
              <a:buFont typeface="Arial"/>
              <a:buNone/>
            </a:pPr>
            <a:r>
              <a:rPr lang="en" sz="2000" i="1">
                <a:latin typeface="Arial"/>
                <a:ea typeface="Arial"/>
                <a:cs typeface="Arial"/>
                <a:sym typeface="Arial"/>
              </a:rPr>
              <a:t>Promulgation: </a:t>
            </a:r>
            <a:r>
              <a:rPr lang="en" sz="2000">
                <a:latin typeface="Arial"/>
                <a:ea typeface="Arial"/>
                <a:cs typeface="Arial"/>
                <a:sym typeface="Arial"/>
              </a:rPr>
              <a:t>After a law is passed in the NPC, it is signed by the President of the State and promulgated by an Order of the President. The President does not have a veto or discretion in signing once the law has been passed by the NPC.</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Advantages of the countries</a:t>
            </a:r>
            <a:endParaRPr>
              <a:solidFill>
                <a:schemeClr val="accent2"/>
              </a:solidFill>
            </a:endParaRPr>
          </a:p>
        </p:txBody>
      </p:sp>
      <p:sp>
        <p:nvSpPr>
          <p:cNvPr id="170" name="Google Shape;170;p29"/>
          <p:cNvSpPr txBox="1">
            <a:spLocks noGrp="1"/>
          </p:cNvSpPr>
          <p:nvPr>
            <p:ph type="body" idx="1"/>
          </p:nvPr>
        </p:nvSpPr>
        <p:spPr>
          <a:xfrm>
            <a:off x="244200" y="1381250"/>
            <a:ext cx="43278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China:</a:t>
            </a:r>
            <a:endParaRPr sz="2000"/>
          </a:p>
          <a:p>
            <a:pPr marL="457200" lvl="0" indent="-355600" algn="l" rtl="0">
              <a:spcBef>
                <a:spcPts val="1600"/>
              </a:spcBef>
              <a:spcAft>
                <a:spcPts val="0"/>
              </a:spcAft>
              <a:buSzPts val="2000"/>
              <a:buChar char="-"/>
            </a:pPr>
            <a:r>
              <a:rPr lang="en" sz="2000"/>
              <a:t>The poverty rate is one of the lowest in the continent (3.3%) </a:t>
            </a:r>
            <a:endParaRPr sz="2000"/>
          </a:p>
          <a:p>
            <a:pPr marL="457200" lvl="0" indent="-355600" algn="l" rtl="0">
              <a:spcBef>
                <a:spcPts val="0"/>
              </a:spcBef>
              <a:spcAft>
                <a:spcPts val="0"/>
              </a:spcAft>
              <a:buSzPts val="2000"/>
              <a:buChar char="-"/>
            </a:pPr>
            <a:r>
              <a:rPr lang="en" sz="2000"/>
              <a:t>Growth is making China a world economic leader.</a:t>
            </a:r>
            <a:endParaRPr sz="2000"/>
          </a:p>
          <a:p>
            <a:pPr marL="457200" lvl="0" indent="-355600" algn="l" rtl="0">
              <a:spcBef>
                <a:spcPts val="0"/>
              </a:spcBef>
              <a:spcAft>
                <a:spcPts val="0"/>
              </a:spcAft>
              <a:buSzPts val="2000"/>
              <a:buChar char="-"/>
            </a:pPr>
            <a:r>
              <a:rPr lang="en" sz="2000"/>
              <a:t>Chinese tech companies such as Huawei and Lenovo have quickly become market leaders. </a:t>
            </a:r>
            <a:endParaRPr sz="2000"/>
          </a:p>
          <a:p>
            <a:pPr marL="457200" lvl="0" indent="0" algn="l" rtl="0">
              <a:spcBef>
                <a:spcPts val="1600"/>
              </a:spcBef>
              <a:spcAft>
                <a:spcPts val="1600"/>
              </a:spcAft>
              <a:buNone/>
            </a:pPr>
            <a:endParaRPr/>
          </a:p>
        </p:txBody>
      </p:sp>
      <p:sp>
        <p:nvSpPr>
          <p:cNvPr id="171" name="Google Shape;171;p29"/>
          <p:cNvSpPr txBox="1">
            <a:spLocks noGrp="1"/>
          </p:cNvSpPr>
          <p:nvPr>
            <p:ph type="body" idx="1"/>
          </p:nvPr>
        </p:nvSpPr>
        <p:spPr>
          <a:xfrm>
            <a:off x="4666900" y="1381250"/>
            <a:ext cx="43278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South Korea</a:t>
            </a:r>
            <a:endParaRPr sz="2000"/>
          </a:p>
          <a:p>
            <a:pPr marL="457200" lvl="0" indent="-355600" algn="l" rtl="0">
              <a:spcBef>
                <a:spcPts val="1600"/>
              </a:spcBef>
              <a:spcAft>
                <a:spcPts val="0"/>
              </a:spcAft>
              <a:buSzPts val="2000"/>
              <a:buChar char="-"/>
            </a:pPr>
            <a:r>
              <a:rPr lang="en" sz="2000"/>
              <a:t>Multiple political parties</a:t>
            </a:r>
            <a:endParaRPr sz="2000"/>
          </a:p>
          <a:p>
            <a:pPr marL="457200" lvl="0" indent="-355600" algn="l" rtl="0">
              <a:spcBef>
                <a:spcPts val="0"/>
              </a:spcBef>
              <a:spcAft>
                <a:spcPts val="0"/>
              </a:spcAft>
              <a:buSzPts val="2000"/>
              <a:buChar char="-"/>
            </a:pPr>
            <a:r>
              <a:rPr lang="en" sz="2000"/>
              <a:t>Fair government </a:t>
            </a:r>
            <a:endParaRPr sz="2000"/>
          </a:p>
          <a:p>
            <a:pPr marL="457200" lvl="0" indent="-355600" algn="l" rtl="0">
              <a:spcBef>
                <a:spcPts val="0"/>
              </a:spcBef>
              <a:spcAft>
                <a:spcPts val="0"/>
              </a:spcAft>
              <a:buSzPts val="2000"/>
              <a:buChar char="-"/>
            </a:pPr>
            <a:r>
              <a:rPr lang="en" sz="2000"/>
              <a:t>Many freedoms for the citizens</a:t>
            </a:r>
            <a:endParaRPr sz="2000"/>
          </a:p>
          <a:p>
            <a:pPr marL="45720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87900" y="4946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Disadvantages of the countries</a:t>
            </a:r>
            <a:endParaRPr>
              <a:solidFill>
                <a:schemeClr val="accent2"/>
              </a:solidFill>
            </a:endParaRPr>
          </a:p>
        </p:txBody>
      </p:sp>
      <p:sp>
        <p:nvSpPr>
          <p:cNvPr id="177" name="Google Shape;177;p30"/>
          <p:cNvSpPr txBox="1">
            <a:spLocks noGrp="1"/>
          </p:cNvSpPr>
          <p:nvPr>
            <p:ph type="body" idx="1"/>
          </p:nvPr>
        </p:nvSpPr>
        <p:spPr>
          <a:xfrm>
            <a:off x="217150" y="1563900"/>
            <a:ext cx="4206900" cy="37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China:</a:t>
            </a:r>
            <a:endParaRPr/>
          </a:p>
          <a:p>
            <a:pPr marL="457200" lvl="0" indent="-342900" algn="l" rtl="0">
              <a:spcBef>
                <a:spcPts val="1600"/>
              </a:spcBef>
              <a:spcAft>
                <a:spcPts val="0"/>
              </a:spcAft>
              <a:buSzPts val="1800"/>
              <a:buChar char="-"/>
            </a:pPr>
            <a:r>
              <a:rPr lang="en"/>
              <a:t>Single-party system</a:t>
            </a:r>
            <a:endParaRPr/>
          </a:p>
          <a:p>
            <a:pPr marL="457200" lvl="0" indent="-342900" algn="l" rtl="0">
              <a:spcBef>
                <a:spcPts val="0"/>
              </a:spcBef>
              <a:spcAft>
                <a:spcPts val="0"/>
              </a:spcAft>
              <a:buSzPts val="1800"/>
              <a:buChar char="-"/>
            </a:pPr>
            <a:r>
              <a:rPr lang="en"/>
              <a:t>Government spending is high</a:t>
            </a:r>
            <a:endParaRPr/>
          </a:p>
          <a:p>
            <a:pPr marL="457200" lvl="0" indent="-342900" algn="l" rtl="0">
              <a:spcBef>
                <a:spcPts val="0"/>
              </a:spcBef>
              <a:spcAft>
                <a:spcPts val="0"/>
              </a:spcAft>
              <a:buSzPts val="1800"/>
              <a:buChar char="-"/>
            </a:pPr>
            <a:r>
              <a:rPr lang="en"/>
              <a:t>Lack of fair social service system </a:t>
            </a:r>
            <a:endParaRPr/>
          </a:p>
          <a:p>
            <a:pPr marL="457200" lvl="0" indent="-342900" algn="l" rtl="0">
              <a:spcBef>
                <a:spcPts val="0"/>
              </a:spcBef>
              <a:spcAft>
                <a:spcPts val="0"/>
              </a:spcAft>
              <a:buSzPts val="1800"/>
              <a:buChar char="-"/>
            </a:pPr>
            <a:r>
              <a:rPr lang="en"/>
              <a:t>China is famous for its lack of internet and media freedom as well as lack of respect for activists and religious groups </a:t>
            </a:r>
            <a:endParaRPr/>
          </a:p>
          <a:p>
            <a:pPr marL="0" lvl="0" indent="0" algn="l" rtl="0">
              <a:spcBef>
                <a:spcPts val="1600"/>
              </a:spcBef>
              <a:spcAft>
                <a:spcPts val="1600"/>
              </a:spcAft>
              <a:buNone/>
            </a:pPr>
            <a:endParaRPr/>
          </a:p>
        </p:txBody>
      </p:sp>
      <p:sp>
        <p:nvSpPr>
          <p:cNvPr id="178" name="Google Shape;178;p30"/>
          <p:cNvSpPr txBox="1">
            <a:spLocks noGrp="1"/>
          </p:cNvSpPr>
          <p:nvPr>
            <p:ph type="body" idx="1"/>
          </p:nvPr>
        </p:nvSpPr>
        <p:spPr>
          <a:xfrm>
            <a:off x="4353300" y="1106700"/>
            <a:ext cx="4402800" cy="37320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t>South Korea:</a:t>
            </a:r>
            <a:endParaRPr/>
          </a:p>
          <a:p>
            <a:pPr marL="457200" lvl="0" indent="-342900" algn="l" rtl="0">
              <a:spcBef>
                <a:spcPts val="1600"/>
              </a:spcBef>
              <a:spcAft>
                <a:spcPts val="0"/>
              </a:spcAft>
              <a:buSzPts val="1800"/>
              <a:buChar char="-"/>
            </a:pPr>
            <a:r>
              <a:rPr lang="en"/>
              <a:t>Tense relationship in the Korean peninsula </a:t>
            </a:r>
            <a:endParaRPr/>
          </a:p>
          <a:p>
            <a:pPr marL="457200" lvl="0" indent="-342900" algn="l" rtl="0">
              <a:spcBef>
                <a:spcPts val="0"/>
              </a:spcBef>
              <a:spcAft>
                <a:spcPts val="0"/>
              </a:spcAft>
              <a:buSzPts val="1800"/>
              <a:buChar char="-"/>
            </a:pPr>
            <a:r>
              <a:rPr lang="en"/>
              <a:t>A dual transition - to a consolidated democracy and an advanced market economy</a:t>
            </a:r>
            <a:endParaRPr/>
          </a:p>
          <a:p>
            <a:pPr marL="457200" lvl="0" indent="-342900" algn="l" rtl="0">
              <a:spcBef>
                <a:spcPts val="0"/>
              </a:spcBef>
              <a:spcAft>
                <a:spcPts val="0"/>
              </a:spcAft>
              <a:buSzPts val="1800"/>
              <a:buChar char="-"/>
            </a:pPr>
            <a:r>
              <a:rPr lang="en"/>
              <a:t>South Korea has a notably high suicide rate, partially as a result of the very stressful atmosphere surrounding education.</a:t>
            </a:r>
            <a:endParaRPr/>
          </a:p>
          <a:p>
            <a:pPr marL="457200" lvl="0" indent="-342900" algn="l" rtl="0">
              <a:spcBef>
                <a:spcPts val="0"/>
              </a:spcBef>
              <a:spcAft>
                <a:spcPts val="0"/>
              </a:spcAft>
              <a:buSzPts val="1800"/>
              <a:buChar char="-"/>
            </a:pPr>
            <a:r>
              <a:rPr lang="en"/>
              <a:t>Declines in monetary and labor freedoms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Other differences</a:t>
            </a:r>
            <a:endParaRPr>
              <a:solidFill>
                <a:schemeClr val="accent2"/>
              </a:solidFill>
            </a:endParaRPr>
          </a:p>
        </p:txBody>
      </p:sp>
      <p:sp>
        <p:nvSpPr>
          <p:cNvPr id="184" name="Google Shape;184;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China has been considered a powerful country for decades, South Korea has only just begun being considered a respected democracy.</a:t>
            </a:r>
            <a:endParaRPr/>
          </a:p>
          <a:p>
            <a:pPr marL="0" lvl="0" indent="0" algn="l" rtl="0">
              <a:spcBef>
                <a:spcPts val="1600"/>
              </a:spcBef>
              <a:spcAft>
                <a:spcPts val="0"/>
              </a:spcAft>
              <a:buNone/>
            </a:pPr>
            <a:r>
              <a:rPr lang="en"/>
              <a:t>In South Korea, the Christianity is widely followed and plays an important role in society, although South Korea is still very secular. Modern China is managed by China Communist Party. It has very negative attitudes toward traditional culture. They destroyed a lot of traditional culture in "Cultural Revolution" from 1966 to 1976. Therefore, South Korea is more traditional and conservative than China. </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Historical Context of China’s Origin</a:t>
            </a:r>
            <a:endParaRPr>
              <a:solidFill>
                <a:schemeClr val="accent2"/>
              </a:solidFill>
            </a:endParaRPr>
          </a:p>
        </p:txBody>
      </p:sp>
      <p:sp>
        <p:nvSpPr>
          <p:cNvPr id="72" name="Google Shape;72;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China is one of the world's </a:t>
            </a:r>
            <a:r>
              <a:rPr lang="en" sz="2400" b="1"/>
              <a:t>four ancient civilizations</a:t>
            </a:r>
            <a:r>
              <a:rPr lang="en" sz="2400"/>
              <a:t>, and the written history of China dates back to the Shang Dynasty (c. 1600–1046 BC), over 3,000 years ago.</a:t>
            </a:r>
            <a:endParaRPr sz="2400"/>
          </a:p>
        </p:txBody>
      </p:sp>
      <p:pic>
        <p:nvPicPr>
          <p:cNvPr id="73" name="Google Shape;73;p14"/>
          <p:cNvPicPr preferRelativeResize="0"/>
          <p:nvPr/>
        </p:nvPicPr>
        <p:blipFill>
          <a:blip r:embed="rId3">
            <a:alphaModFix/>
          </a:blip>
          <a:stretch>
            <a:fillRect/>
          </a:stretch>
        </p:blipFill>
        <p:spPr>
          <a:xfrm>
            <a:off x="4388440" y="3197124"/>
            <a:ext cx="4074149" cy="16444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Historical Context of South Korea’s Origin</a:t>
            </a:r>
            <a:endParaRPr>
              <a:solidFill>
                <a:schemeClr val="accent2"/>
              </a:solidFill>
            </a:endParaRPr>
          </a:p>
        </p:txBody>
      </p:sp>
      <p:sp>
        <p:nvSpPr>
          <p:cNvPr id="79" name="Google Shape;79;p15"/>
          <p:cNvSpPr txBox="1">
            <a:spLocks noGrp="1"/>
          </p:cNvSpPr>
          <p:nvPr>
            <p:ph type="body" idx="1"/>
          </p:nvPr>
        </p:nvSpPr>
        <p:spPr>
          <a:xfrm>
            <a:off x="387900" y="13374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In the aftermath of the Japanese occupation of Korea which ended with Japan's defeat in </a:t>
            </a:r>
            <a:r>
              <a:rPr lang="en" sz="2400">
                <a:solidFill>
                  <a:srgbClr val="FFFFFF"/>
                </a:solidFill>
                <a:uFill>
                  <a:noFill/>
                </a:uFill>
                <a:hlinkClick r:id="rId3"/>
              </a:rPr>
              <a:t>World War II</a:t>
            </a:r>
            <a:r>
              <a:rPr lang="en" sz="2400">
                <a:solidFill>
                  <a:srgbClr val="FFFFFF"/>
                </a:solidFill>
              </a:rPr>
              <a:t> in 1945, a </a:t>
            </a:r>
            <a:r>
              <a:rPr lang="en" sz="2400">
                <a:solidFill>
                  <a:srgbClr val="FFFFFF"/>
                </a:solidFill>
                <a:uFill>
                  <a:noFill/>
                </a:uFill>
                <a:hlinkClick r:id="rId4"/>
              </a:rPr>
              <a:t>United Nations</a:t>
            </a:r>
            <a:r>
              <a:rPr lang="en" sz="2400">
                <a:solidFill>
                  <a:srgbClr val="FFFFFF"/>
                </a:solidFill>
              </a:rPr>
              <a:t> arrangement divided Korea at the 38th parallel under the administration of the </a:t>
            </a:r>
            <a:r>
              <a:rPr lang="en" sz="2400">
                <a:solidFill>
                  <a:srgbClr val="FFFFFF"/>
                </a:solidFill>
                <a:uFill>
                  <a:noFill/>
                </a:uFill>
                <a:hlinkClick r:id="rId5"/>
              </a:rPr>
              <a:t>Soviet Union</a:t>
            </a:r>
            <a:r>
              <a:rPr lang="en" sz="2400">
                <a:solidFill>
                  <a:srgbClr val="FFFFFF"/>
                </a:solidFill>
              </a:rPr>
              <a:t> in the north and the </a:t>
            </a:r>
            <a:r>
              <a:rPr lang="en" sz="2400">
                <a:solidFill>
                  <a:srgbClr val="FFFFFF"/>
                </a:solidFill>
                <a:uFill>
                  <a:noFill/>
                </a:uFill>
                <a:hlinkClick r:id="rId6"/>
              </a:rPr>
              <a:t>United States</a:t>
            </a:r>
            <a:r>
              <a:rPr lang="en" sz="2400">
                <a:solidFill>
                  <a:srgbClr val="FFFFFF"/>
                </a:solidFill>
              </a:rPr>
              <a:t> in the south.</a:t>
            </a:r>
            <a:endParaRPr sz="2400">
              <a:solidFill>
                <a:srgbClr val="FFFFFF"/>
              </a:solidFill>
            </a:endParaRPr>
          </a:p>
        </p:txBody>
      </p:sp>
      <p:pic>
        <p:nvPicPr>
          <p:cNvPr id="80" name="Google Shape;80;p15"/>
          <p:cNvPicPr preferRelativeResize="0"/>
          <p:nvPr/>
        </p:nvPicPr>
        <p:blipFill>
          <a:blip r:embed="rId7">
            <a:alphaModFix/>
          </a:blip>
          <a:stretch>
            <a:fillRect/>
          </a:stretch>
        </p:blipFill>
        <p:spPr>
          <a:xfrm>
            <a:off x="4821304" y="3685065"/>
            <a:ext cx="1891764" cy="1458435"/>
          </a:xfrm>
          <a:prstGeom prst="rect">
            <a:avLst/>
          </a:prstGeom>
          <a:noFill/>
          <a:ln>
            <a:noFill/>
          </a:ln>
        </p:spPr>
      </p:pic>
      <p:pic>
        <p:nvPicPr>
          <p:cNvPr id="81" name="Google Shape;81;p15"/>
          <p:cNvPicPr preferRelativeResize="0"/>
          <p:nvPr/>
        </p:nvPicPr>
        <p:blipFill>
          <a:blip r:embed="rId8">
            <a:alphaModFix/>
          </a:blip>
          <a:stretch>
            <a:fillRect/>
          </a:stretch>
        </p:blipFill>
        <p:spPr>
          <a:xfrm>
            <a:off x="6710016" y="3208841"/>
            <a:ext cx="2433984" cy="19346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2"/>
                </a:solidFill>
              </a:rPr>
              <a:t>Who governs?</a:t>
            </a:r>
            <a:endParaRPr dirty="0">
              <a:solidFill>
                <a:schemeClr val="accent2"/>
              </a:solidFill>
            </a:endParaRPr>
          </a:p>
        </p:txBody>
      </p:sp>
      <p:sp>
        <p:nvSpPr>
          <p:cNvPr id="87" name="Google Shape;87;p16"/>
          <p:cNvSpPr txBox="1">
            <a:spLocks noGrp="1"/>
          </p:cNvSpPr>
          <p:nvPr>
            <p:ph type="body" idx="1"/>
          </p:nvPr>
        </p:nvSpPr>
        <p:spPr>
          <a:xfrm>
            <a:off x="0" y="1291650"/>
            <a:ext cx="390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China: President Xi Jinping</a:t>
            </a:r>
            <a:r>
              <a:rPr lang="en" dirty="0"/>
              <a:t> </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88" name="Google Shape;88;p16"/>
          <p:cNvPicPr preferRelativeResize="0"/>
          <p:nvPr/>
        </p:nvPicPr>
        <p:blipFill rotWithShape="1">
          <a:blip r:embed="rId3">
            <a:alphaModFix/>
          </a:blip>
          <a:srcRect/>
          <a:stretch/>
        </p:blipFill>
        <p:spPr>
          <a:xfrm>
            <a:off x="576250" y="1904550"/>
            <a:ext cx="2193785" cy="3000000"/>
          </a:xfrm>
          <a:prstGeom prst="rect">
            <a:avLst/>
          </a:prstGeom>
          <a:noFill/>
          <a:ln>
            <a:noFill/>
          </a:ln>
        </p:spPr>
      </p:pic>
      <p:sp>
        <p:nvSpPr>
          <p:cNvPr id="89" name="Google Shape;89;p16"/>
          <p:cNvSpPr txBox="1"/>
          <p:nvPr/>
        </p:nvSpPr>
        <p:spPr>
          <a:xfrm>
            <a:off x="3953100" y="1291650"/>
            <a:ext cx="51909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FFFFFF"/>
                </a:solidFill>
              </a:rPr>
              <a:t>South Korea: President Moon Jae-in</a:t>
            </a:r>
            <a:endParaRPr sz="2400">
              <a:solidFill>
                <a:srgbClr val="FFFFFF"/>
              </a:solidFill>
            </a:endParaRPr>
          </a:p>
        </p:txBody>
      </p:sp>
      <p:pic>
        <p:nvPicPr>
          <p:cNvPr id="90" name="Google Shape;90;p16"/>
          <p:cNvPicPr preferRelativeResize="0"/>
          <p:nvPr/>
        </p:nvPicPr>
        <p:blipFill>
          <a:blip r:embed="rId4">
            <a:alphaModFix/>
          </a:blip>
          <a:stretch>
            <a:fillRect/>
          </a:stretch>
        </p:blipFill>
        <p:spPr>
          <a:xfrm>
            <a:off x="5513537" y="1865050"/>
            <a:ext cx="2193775" cy="30789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accent2"/>
                </a:solidFill>
              </a:rPr>
              <a:t>China type of government </a:t>
            </a:r>
            <a:endParaRPr sz="3600">
              <a:solidFill>
                <a:schemeClr val="accent2"/>
              </a:solidFill>
            </a:endParaRPr>
          </a:p>
        </p:txBody>
      </p:sp>
      <p:sp>
        <p:nvSpPr>
          <p:cNvPr id="96" name="Google Shape;96;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People's Republic of China is what's known as a </a:t>
            </a:r>
            <a:r>
              <a:rPr lang="en" sz="2400" i="1"/>
              <a:t>single-party state.</a:t>
            </a:r>
            <a:r>
              <a:rPr lang="en" sz="2400"/>
              <a:t> This means that only one party is allowed to be in control of the government.</a:t>
            </a:r>
            <a:endParaRPr sz="2400"/>
          </a:p>
          <a:p>
            <a:pPr marL="0" lvl="0" indent="0" algn="l" rtl="0">
              <a:spcBef>
                <a:spcPts val="1600"/>
              </a:spcBef>
              <a:spcAft>
                <a:spcPts val="1600"/>
              </a:spcAft>
              <a:buClr>
                <a:srgbClr val="000000"/>
              </a:buClr>
              <a:buSzPts val="1100"/>
              <a:buFont typeface="Arial"/>
              <a:buNone/>
            </a:pPr>
            <a:r>
              <a:rPr lang="en" sz="2400"/>
              <a:t>The People’s Republic of China has been ruled by the Communist Party since 1949 when it won the Chinese Civil War by overthrowing the Nationalist government.</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accent2"/>
                </a:solidFill>
              </a:rPr>
              <a:t>Republic of Korea type of government</a:t>
            </a:r>
            <a:r>
              <a:rPr lang="en" sz="3600"/>
              <a:t> </a:t>
            </a:r>
            <a:endParaRPr sz="3600"/>
          </a:p>
        </p:txBody>
      </p:sp>
      <p:sp>
        <p:nvSpPr>
          <p:cNvPr id="102" name="Google Shape;102;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Democratic Republic or a Constitutional Republic that divides into three branches: Executive, Legislative, and Judiciary. The Executive and Legislative branches operate primarily at the national level, although various ministries in the executive branch also carry out local functions. Local governments are semi-autonomous, and contain executive and legislative bodies of their own. The Judicial branch operates at both the national and local levels.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accent2"/>
                </a:solidFill>
              </a:rPr>
              <a:t>Origin of China’s government </a:t>
            </a:r>
            <a:endParaRPr sz="3600">
              <a:solidFill>
                <a:schemeClr val="accent2"/>
              </a:solidFill>
            </a:endParaRPr>
          </a:p>
        </p:txBody>
      </p:sp>
      <p:sp>
        <p:nvSpPr>
          <p:cNvPr id="108" name="Google Shape;108;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After many dynasties, the modern chinese government came into power when the Communist Party defeated the Nationalist Party in 1949. The communist leader, Mao Zedong, turned almost all of China into a communist country called the People’s Republic of China. After he died, new leaders made changes including trade with more countries, new personal businesses and the ability to own property.</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accent2"/>
                </a:solidFill>
              </a:rPr>
              <a:t>Origin of South Korea’s government </a:t>
            </a:r>
            <a:endParaRPr sz="3600">
              <a:solidFill>
                <a:schemeClr val="accent2"/>
              </a:solidFill>
            </a:endParaRPr>
          </a:p>
        </p:txBody>
      </p:sp>
      <p:sp>
        <p:nvSpPr>
          <p:cNvPr id="114" name="Google Shape;114;p20"/>
          <p:cNvSpPr txBox="1">
            <a:spLocks noGrp="1"/>
          </p:cNvSpPr>
          <p:nvPr>
            <p:ph type="body" idx="1"/>
          </p:nvPr>
        </p:nvSpPr>
        <p:spPr>
          <a:xfrm>
            <a:off x="387900" y="1261225"/>
            <a:ext cx="8686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After WWII, the UN divided Korea, a Japanese territory, into the Northern and Southern sections to be looked after by the Soviet Union and US respectively. After that South Korea has been through many republics each with a different type of government than the last. The current sixth republic is a constitutional democracy that was established after public outrage over killings of students in a South Korean city consolidated nationwide support for democracy, paving the way for the first democratic elections in 1987.</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China Structure</a:t>
            </a:r>
            <a:endParaRPr/>
          </a:p>
        </p:txBody>
      </p:sp>
      <p:pic>
        <p:nvPicPr>
          <p:cNvPr id="120" name="Google Shape;120;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On-screen Show (16:9)</PresentationFormat>
  <Paragraphs>64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Roboto Slab</vt:lpstr>
      <vt:lpstr>Roboto</vt:lpstr>
      <vt:lpstr>Marina</vt:lpstr>
      <vt:lpstr>China vs South Korea </vt:lpstr>
      <vt:lpstr>Historical Context of China’s Origin</vt:lpstr>
      <vt:lpstr>Historical Context of South Korea’s Origin</vt:lpstr>
      <vt:lpstr>Who governs?</vt:lpstr>
      <vt:lpstr>China type of government </vt:lpstr>
      <vt:lpstr>Republic of Korea type of government </vt:lpstr>
      <vt:lpstr>Origin of China’s government </vt:lpstr>
      <vt:lpstr>Origin of South Korea’s government </vt:lpstr>
      <vt:lpstr>China Structure</vt:lpstr>
      <vt:lpstr>Structure South Korea</vt:lpstr>
      <vt:lpstr>How is power obtained/transferred? </vt:lpstr>
      <vt:lpstr>How is power obtained/transferred? </vt:lpstr>
      <vt:lpstr>How are laws/decisions made in South Korea?</vt:lpstr>
      <vt:lpstr>How are laws/decisions made in South Korea?</vt:lpstr>
      <vt:lpstr>How are laws/decisions made in China?</vt:lpstr>
      <vt:lpstr>How are laws/decisions made in China?</vt:lpstr>
      <vt:lpstr>Advantages of the countries</vt:lpstr>
      <vt:lpstr>Disadvantages of the countries</vt:lpstr>
      <vt:lpstr>Other differences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BRICS vs South Korea</dc:title>
  <dc:creator>Ruth Garcia</dc:creator>
  <cp:lastModifiedBy>Ruth Garcia</cp:lastModifiedBy>
  <cp:revision>2</cp:revision>
  <dcterms:modified xsi:type="dcterms:W3CDTF">2019-03-21T10:14:49Z</dcterms:modified>
</cp:coreProperties>
</file>