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F21ED2-65F6-4BFF-8819-0E07C76D0FC6}" type="datetimeFigureOut">
              <a:rPr lang="es-PR" smtClean="0"/>
              <a:t>16/03/2015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Filo de la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Insurrección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648200"/>
            <a:ext cx="3733800" cy="137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Guerra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Grande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Cubana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b="1" dirty="0" smtClean="0">
                <a:latin typeface="Bookman Old Style" pitchFamily="18" charset="0"/>
              </a:rPr>
              <a:t>Prof. </a:t>
            </a:r>
            <a:r>
              <a:rPr lang="es-PR" b="1" dirty="0" err="1" smtClean="0">
                <a:latin typeface="Bookman Old Style" pitchFamily="18" charset="0"/>
              </a:rPr>
              <a:t>Ruthie</a:t>
            </a:r>
            <a:r>
              <a:rPr lang="es-PR" b="1" dirty="0" smtClean="0">
                <a:latin typeface="Bookman Old Style" pitchFamily="18" charset="0"/>
              </a:rPr>
              <a:t> García Vera</a:t>
            </a:r>
          </a:p>
          <a:p>
            <a:r>
              <a:rPr lang="es-PR" b="1" dirty="0" smtClean="0">
                <a:latin typeface="Bookman Old Style" pitchFamily="18" charset="0"/>
              </a:rPr>
              <a:t>Historia de Puerto Rico</a:t>
            </a:r>
          </a:p>
          <a:p>
            <a:r>
              <a:rPr lang="es-PR" b="1" dirty="0" smtClean="0">
                <a:latin typeface="Bookman Old Style" pitchFamily="18" charset="0"/>
              </a:rPr>
              <a:t>Colegio Marista de Guaynabo</a:t>
            </a:r>
            <a:endParaRPr lang="es-PR" b="1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223"/>
            <a:ext cx="3352800" cy="18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3.bp.blogspot.com/-hOiJHD-0RLw/UPo37jnFWhI/AAAAAAAAAPk/BuZoNB78kgo/s400/jose-marti_p%5B1%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4356" r="3826" b="4399"/>
          <a:stretch/>
        </p:blipFill>
        <p:spPr bwMode="auto">
          <a:xfrm>
            <a:off x="331062" y="660123"/>
            <a:ext cx="3757476" cy="463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1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43100"/>
            <a:ext cx="7086600" cy="350897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A finales de 1895 se </a:t>
            </a:r>
            <a:r>
              <a:rPr lang="en-US" sz="3200" dirty="0" err="1" smtClean="0">
                <a:latin typeface="Bookman Old Style" pitchFamily="18" charset="0"/>
              </a:rPr>
              <a:t>organizó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dirty="0" err="1" smtClean="0">
                <a:latin typeface="Bookman Old Style" pitchFamily="18" charset="0"/>
              </a:rPr>
              <a:t>sección</a:t>
            </a:r>
            <a:r>
              <a:rPr lang="en-US" sz="3200" dirty="0" smtClean="0">
                <a:latin typeface="Bookman Old Style" pitchFamily="18" charset="0"/>
              </a:rPr>
              <a:t> de Puerto Rico del </a:t>
            </a:r>
            <a:r>
              <a:rPr lang="en-US" sz="3200" dirty="0" err="1" smtClean="0">
                <a:latin typeface="Bookman Old Style" pitchFamily="18" charset="0"/>
              </a:rPr>
              <a:t>Partido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Revolucionario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Cubano</a:t>
            </a:r>
            <a:r>
              <a:rPr lang="en-US" sz="3200" dirty="0" smtClean="0">
                <a:latin typeface="Bookman Old Style" pitchFamily="18" charset="0"/>
              </a:rPr>
              <a:t> y se </a:t>
            </a:r>
            <a:r>
              <a:rPr lang="en-US" sz="3200" dirty="0" err="1" smtClean="0">
                <a:latin typeface="Bookman Old Style" pitchFamily="18" charset="0"/>
              </a:rPr>
              <a:t>sustituyó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dirty="0" err="1" smtClean="0">
                <a:latin typeface="Bookman Old Style" pitchFamily="18" charset="0"/>
              </a:rPr>
              <a:t>bandera</a:t>
            </a:r>
            <a:r>
              <a:rPr lang="en-US" sz="3200" dirty="0" smtClean="0">
                <a:latin typeface="Bookman Old Style" pitchFamily="18" charset="0"/>
              </a:rPr>
              <a:t> de </a:t>
            </a:r>
            <a:r>
              <a:rPr lang="en-US" sz="3200" dirty="0" err="1" smtClean="0">
                <a:latin typeface="Bookman Old Style" pitchFamily="18" charset="0"/>
              </a:rPr>
              <a:t>Lares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por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dirty="0" err="1" smtClean="0">
                <a:latin typeface="Bookman Old Style" pitchFamily="18" charset="0"/>
              </a:rPr>
              <a:t>bandera</a:t>
            </a:r>
            <a:r>
              <a:rPr lang="en-US" sz="3200" dirty="0" smtClean="0">
                <a:latin typeface="Bookman Old Style" pitchFamily="18" charset="0"/>
              </a:rPr>
              <a:t> actual de Puerto Rico, </a:t>
            </a:r>
            <a:r>
              <a:rPr lang="en-US" sz="3200" dirty="0" err="1" smtClean="0">
                <a:latin typeface="Bookman Old Style" pitchFamily="18" charset="0"/>
              </a:rPr>
              <a:t>imitando</a:t>
            </a:r>
            <a:r>
              <a:rPr lang="en-US" sz="3200" dirty="0" smtClean="0">
                <a:latin typeface="Bookman Old Style" pitchFamily="18" charset="0"/>
              </a:rPr>
              <a:t> el </a:t>
            </a:r>
            <a:r>
              <a:rPr lang="en-US" sz="3200" dirty="0" err="1" smtClean="0">
                <a:latin typeface="Bookman Old Style" pitchFamily="18" charset="0"/>
              </a:rPr>
              <a:t>símbolo</a:t>
            </a:r>
            <a:r>
              <a:rPr lang="en-US" sz="3200" dirty="0" smtClean="0">
                <a:latin typeface="Bookman Old Style" pitchFamily="18" charset="0"/>
              </a:rPr>
              <a:t> de la </a:t>
            </a:r>
            <a:r>
              <a:rPr lang="en-US" sz="3200" dirty="0" err="1" smtClean="0">
                <a:latin typeface="Bookman Old Style" pitchFamily="18" charset="0"/>
              </a:rPr>
              <a:t>insurrección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cubana</a:t>
            </a:r>
            <a:r>
              <a:rPr lang="en-US" sz="3200" dirty="0" smtClean="0">
                <a:latin typeface="Bookman Old Style" pitchFamily="18" charset="0"/>
              </a:rPr>
              <a:t>.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74060"/>
            <a:ext cx="2514600" cy="16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2" y="152400"/>
            <a:ext cx="233147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1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1295400"/>
          </a:xfrm>
        </p:spPr>
        <p:txBody>
          <a:bodyPr>
            <a:normAutofit/>
          </a:bodyPr>
          <a:lstStyle/>
          <a:p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Puertorriqueños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exiliados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que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ayudaron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b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 la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causa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cubana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endParaRPr lang="en-US" sz="29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5562600" cy="35089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itchFamily="18" charset="0"/>
              </a:rPr>
              <a:t>Juan </a:t>
            </a:r>
            <a:r>
              <a:rPr lang="en-US" sz="3200" b="1" dirty="0" err="1" smtClean="0">
                <a:latin typeface="Bookman Old Style" pitchFamily="18" charset="0"/>
              </a:rPr>
              <a:t>Rius</a:t>
            </a:r>
            <a:r>
              <a:rPr lang="en-US" sz="3200" b="1" dirty="0" smtClean="0">
                <a:latin typeface="Bookman Old Style" pitchFamily="18" charset="0"/>
              </a:rPr>
              <a:t> Rivera</a:t>
            </a:r>
          </a:p>
          <a:p>
            <a:endParaRPr lang="en-US" sz="2800" b="1" dirty="0" smtClean="0">
              <a:latin typeface="Bookman Old Style" pitchFamily="18" charset="0"/>
            </a:endParaRPr>
          </a:p>
          <a:p>
            <a:pPr marL="68580" indent="0">
              <a:buNone/>
            </a:pPr>
            <a:r>
              <a:rPr lang="en-US" sz="2800" dirty="0" err="1" smtClean="0">
                <a:latin typeface="Bookman Old Style" pitchFamily="18" charset="0"/>
              </a:rPr>
              <a:t>Peleó</a:t>
            </a:r>
            <a:r>
              <a:rPr lang="en-US" sz="2800" dirty="0" smtClean="0">
                <a:latin typeface="Bookman Old Style" pitchFamily="18" charset="0"/>
              </a:rPr>
              <a:t> en Cuba </a:t>
            </a:r>
            <a:r>
              <a:rPr lang="en-US" sz="2800" dirty="0" err="1" smtClean="0">
                <a:latin typeface="Bookman Old Style" pitchFamily="18" charset="0"/>
              </a:rPr>
              <a:t>durante</a:t>
            </a:r>
            <a:r>
              <a:rPr lang="en-US" sz="2800" dirty="0" smtClean="0">
                <a:latin typeface="Bookman Old Style" pitchFamily="18" charset="0"/>
              </a:rPr>
              <a:t> la Guerra de los 10 </a:t>
            </a:r>
            <a:r>
              <a:rPr lang="en-US" sz="2800" dirty="0" err="1" smtClean="0">
                <a:latin typeface="Bookman Old Style" pitchFamily="18" charset="0"/>
              </a:rPr>
              <a:t>años</a:t>
            </a:r>
            <a:r>
              <a:rPr lang="en-US" sz="2800" dirty="0" smtClean="0">
                <a:latin typeface="Bookman Old Style" pitchFamily="18" charset="0"/>
              </a:rPr>
              <a:t> y </a:t>
            </a:r>
            <a:r>
              <a:rPr lang="en-US" sz="2800" dirty="0" err="1" smtClean="0">
                <a:latin typeface="Bookman Old Style" pitchFamily="18" charset="0"/>
              </a:rPr>
              <a:t>fue</a:t>
            </a:r>
            <a:r>
              <a:rPr lang="en-US" sz="2800" dirty="0" smtClean="0">
                <a:latin typeface="Bookman Old Style" pitchFamily="18" charset="0"/>
              </a:rPr>
              <a:t> el </a:t>
            </a:r>
            <a:r>
              <a:rPr lang="en-US" sz="2800" dirty="0" err="1" smtClean="0">
                <a:latin typeface="Bookman Old Style" pitchFamily="18" charset="0"/>
              </a:rPr>
              <a:t>boricua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más</a:t>
            </a:r>
            <a:r>
              <a:rPr lang="en-US" sz="2800" dirty="0" smtClean="0">
                <a:latin typeface="Bookman Old Style" pitchFamily="18" charset="0"/>
              </a:rPr>
              <a:t> alto </a:t>
            </a:r>
            <a:r>
              <a:rPr lang="en-US" sz="2800" dirty="0" err="1" smtClean="0">
                <a:latin typeface="Bookman Old Style" pitchFamily="18" charset="0"/>
              </a:rPr>
              <a:t>rango</a:t>
            </a:r>
            <a:r>
              <a:rPr lang="en-US" sz="2800" dirty="0" smtClean="0">
                <a:latin typeface="Bookman Old Style" pitchFamily="18" charset="0"/>
              </a:rPr>
              <a:t> en           el </a:t>
            </a:r>
            <a:r>
              <a:rPr lang="en-US" sz="2800" dirty="0" err="1" smtClean="0">
                <a:latin typeface="Bookman Old Style" pitchFamily="18" charset="0"/>
              </a:rPr>
              <a:t>ejército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cubano</a:t>
            </a:r>
            <a:r>
              <a:rPr lang="en-US" sz="2800" dirty="0">
                <a:latin typeface="Bookman Old Style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5109"/>
          <a:stretch/>
        </p:blipFill>
        <p:spPr bwMode="auto">
          <a:xfrm>
            <a:off x="6523903" y="1905000"/>
            <a:ext cx="2488717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419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122" y="2590800"/>
            <a:ext cx="6961909" cy="3508977"/>
          </a:xfrm>
        </p:spPr>
        <p:txBody>
          <a:bodyPr>
            <a:normAutofit fontScale="92500" lnSpcReduction="10000"/>
          </a:bodyPr>
          <a:lstStyle/>
          <a:p>
            <a:pPr marL="685800" lvl="2" indent="0">
              <a:buNone/>
            </a:pPr>
            <a:r>
              <a:rPr lang="en-US" sz="2800" b="1" dirty="0" smtClean="0"/>
              <a:t>        </a:t>
            </a:r>
            <a:r>
              <a:rPr lang="en-US" sz="3200" b="1" dirty="0" smtClean="0">
                <a:latin typeface="Bookman Old Style" pitchFamily="18" charset="0"/>
              </a:rPr>
              <a:t>Ramón </a:t>
            </a:r>
            <a:r>
              <a:rPr lang="en-US" sz="3200" b="1" dirty="0" err="1" smtClean="0">
                <a:latin typeface="Bookman Old Style" pitchFamily="18" charset="0"/>
              </a:rPr>
              <a:t>Emeterio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 smtClean="0">
                <a:latin typeface="Bookman Old Style" pitchFamily="18" charset="0"/>
              </a:rPr>
              <a:t>Betances</a:t>
            </a:r>
            <a:endParaRPr lang="en-US" sz="3200" b="1" dirty="0" smtClean="0">
              <a:latin typeface="Bookman Old Style" pitchFamily="18" charset="0"/>
            </a:endParaRPr>
          </a:p>
          <a:p>
            <a:pPr marL="68580" indent="0">
              <a:buNone/>
            </a:pPr>
            <a:endParaRPr lang="en-US" sz="3200" dirty="0" smtClean="0"/>
          </a:p>
          <a:p>
            <a:pPr marL="68580" indent="0">
              <a:buNone/>
            </a:pPr>
            <a:r>
              <a:rPr lang="en-US" sz="3000" dirty="0" err="1" smtClean="0">
                <a:latin typeface="Bookman Old Style" pitchFamily="18" charset="0"/>
              </a:rPr>
              <a:t>Abogó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por</a:t>
            </a:r>
            <a:r>
              <a:rPr lang="en-US" sz="3000" dirty="0" smtClean="0">
                <a:latin typeface="Bookman Old Style" pitchFamily="18" charset="0"/>
              </a:rPr>
              <a:t> la </a:t>
            </a:r>
            <a:r>
              <a:rPr lang="en-US" sz="3000" dirty="0" err="1" smtClean="0">
                <a:latin typeface="Bookman Old Style" pitchFamily="18" charset="0"/>
              </a:rPr>
              <a:t>causa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cubana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desde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su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exilio</a:t>
            </a:r>
            <a:r>
              <a:rPr lang="en-US" sz="3000" dirty="0" smtClean="0">
                <a:latin typeface="Bookman Old Style" pitchFamily="18" charset="0"/>
              </a:rPr>
              <a:t> en </a:t>
            </a:r>
            <a:r>
              <a:rPr lang="en-US" sz="3000" dirty="0" err="1" smtClean="0">
                <a:latin typeface="Bookman Old Style" pitchFamily="18" charset="0"/>
              </a:rPr>
              <a:t>París</a:t>
            </a:r>
            <a:r>
              <a:rPr lang="en-US" sz="3000" dirty="0" smtClean="0">
                <a:latin typeface="Bookman Old Style" pitchFamily="18" charset="0"/>
              </a:rPr>
              <a:t>, </a:t>
            </a:r>
            <a:r>
              <a:rPr lang="en-US" sz="3000" dirty="0" err="1" smtClean="0">
                <a:latin typeface="Bookman Old Style" pitchFamily="18" charset="0"/>
              </a:rPr>
              <a:t>enviando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ayuda</a:t>
            </a:r>
            <a:r>
              <a:rPr lang="en-US" sz="3000" dirty="0" smtClean="0">
                <a:latin typeface="Bookman Old Style" pitchFamily="18" charset="0"/>
              </a:rPr>
              <a:t>, </a:t>
            </a:r>
            <a:r>
              <a:rPr lang="en-US" sz="3000" dirty="0" err="1" smtClean="0">
                <a:latin typeface="Bookman Old Style" pitchFamily="18" charset="0"/>
              </a:rPr>
              <a:t>armas</a:t>
            </a:r>
            <a:r>
              <a:rPr lang="en-US" sz="3000" dirty="0" smtClean="0">
                <a:latin typeface="Bookman Old Style" pitchFamily="18" charset="0"/>
              </a:rPr>
              <a:t> y </a:t>
            </a:r>
            <a:r>
              <a:rPr lang="en-US" sz="3000" dirty="0" err="1" smtClean="0">
                <a:latin typeface="Bookman Old Style" pitchFamily="18" charset="0"/>
              </a:rPr>
              <a:t>dinero</a:t>
            </a:r>
            <a:r>
              <a:rPr lang="en-US" sz="3000" dirty="0" smtClean="0">
                <a:latin typeface="Bookman Old Style" pitchFamily="18" charset="0"/>
              </a:rPr>
              <a:t> de </a:t>
            </a:r>
            <a:r>
              <a:rPr lang="en-US" sz="3000" dirty="0" err="1" smtClean="0">
                <a:latin typeface="Bookman Old Style" pitchFamily="18" charset="0"/>
              </a:rPr>
              <a:t>voluntarios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europeos</a:t>
            </a:r>
            <a:r>
              <a:rPr lang="en-US" sz="3000" dirty="0" smtClean="0">
                <a:latin typeface="Bookman Old Style" pitchFamily="18" charset="0"/>
              </a:rPr>
              <a:t>, e </a:t>
            </a:r>
            <a:r>
              <a:rPr lang="en-US" sz="3000" dirty="0" err="1" smtClean="0">
                <a:latin typeface="Bookman Old Style" pitchFamily="18" charset="0"/>
              </a:rPr>
              <a:t>impidiendo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que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Francia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apoyara</a:t>
            </a:r>
            <a:r>
              <a:rPr lang="en-US" sz="3000" dirty="0" smtClean="0">
                <a:latin typeface="Bookman Old Style" pitchFamily="18" charset="0"/>
              </a:rPr>
              <a:t> a </a:t>
            </a:r>
            <a:r>
              <a:rPr lang="en-US" sz="3000" dirty="0" err="1" smtClean="0">
                <a:latin typeface="Bookman Old Style" pitchFamily="18" charset="0"/>
              </a:rPr>
              <a:t>España</a:t>
            </a:r>
            <a:r>
              <a:rPr lang="en-US" sz="3000" dirty="0" smtClean="0">
                <a:latin typeface="Bookman Old Style" pitchFamily="18" charset="0"/>
              </a:rPr>
              <a:t>. </a:t>
            </a:r>
            <a:r>
              <a:rPr lang="en-US" sz="3000" dirty="0" err="1" smtClean="0">
                <a:latin typeface="Bookman Old Style" pitchFamily="18" charset="0"/>
              </a:rPr>
              <a:t>Murió</a:t>
            </a:r>
            <a:r>
              <a:rPr lang="en-US" sz="3000" dirty="0" smtClean="0">
                <a:latin typeface="Bookman Old Style" pitchFamily="18" charset="0"/>
              </a:rPr>
              <a:t> en 1898 sin </a:t>
            </a:r>
            <a:r>
              <a:rPr lang="en-US" sz="3000" dirty="0" err="1" smtClean="0">
                <a:latin typeface="Bookman Old Style" pitchFamily="18" charset="0"/>
              </a:rPr>
              <a:t>ver</a:t>
            </a:r>
            <a:r>
              <a:rPr lang="en-US" sz="3000" dirty="0" smtClean="0">
                <a:latin typeface="Bookman Old Style" pitchFamily="18" charset="0"/>
              </a:rPr>
              <a:t> el </a:t>
            </a:r>
            <a:r>
              <a:rPr lang="en-US" sz="3000" dirty="0" err="1" smtClean="0">
                <a:latin typeface="Bookman Old Style" pitchFamily="18" charset="0"/>
              </a:rPr>
              <a:t>fruto</a:t>
            </a:r>
            <a:r>
              <a:rPr lang="en-US" sz="3000" dirty="0" smtClean="0">
                <a:latin typeface="Bookman Old Style" pitchFamily="18" charset="0"/>
              </a:rPr>
              <a:t> de </a:t>
            </a:r>
            <a:r>
              <a:rPr lang="en-US" sz="3000" dirty="0" err="1" smtClean="0">
                <a:latin typeface="Bookman Old Style" pitchFamily="18" charset="0"/>
              </a:rPr>
              <a:t>sus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esfuerzos</a:t>
            </a:r>
            <a:r>
              <a:rPr lang="en-US" sz="3000" dirty="0" smtClean="0">
                <a:latin typeface="Bookman Old Style" pitchFamily="18" charset="0"/>
              </a:rPr>
              <a:t>.</a:t>
            </a:r>
            <a:endParaRPr lang="en-US" sz="30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1" y="448788"/>
            <a:ext cx="2435259" cy="259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315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777317" cy="990600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Eugenio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María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Hostos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9" y="1905000"/>
            <a:ext cx="2771775" cy="424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838200" y="223849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en-US" sz="2800" dirty="0">
                <a:latin typeface="Bookman Old Style" pitchFamily="18" charset="0"/>
              </a:rPr>
              <a:t>Se </a:t>
            </a:r>
            <a:r>
              <a:rPr lang="en-US" sz="2800" dirty="0" err="1">
                <a:latin typeface="Bookman Old Style" pitchFamily="18" charset="0"/>
              </a:rPr>
              <a:t>dedicó</a:t>
            </a:r>
            <a:r>
              <a:rPr lang="en-US" sz="2800" dirty="0">
                <a:latin typeface="Bookman Old Style" pitchFamily="18" charset="0"/>
              </a:rPr>
              <a:t> a </a:t>
            </a:r>
            <a:r>
              <a:rPr lang="en-US" sz="2800" dirty="0" err="1">
                <a:latin typeface="Bookman Old Style" pitchFamily="18" charset="0"/>
              </a:rPr>
              <a:t>escribir</a:t>
            </a:r>
            <a:r>
              <a:rPr lang="en-US" sz="2800" dirty="0">
                <a:latin typeface="Bookman Old Style" pitchFamily="18" charset="0"/>
              </a:rPr>
              <a:t> en pro de la </a:t>
            </a:r>
            <a:r>
              <a:rPr lang="en-US" sz="2800" dirty="0" err="1">
                <a:latin typeface="Bookman Old Style" pitchFamily="18" charset="0"/>
              </a:rPr>
              <a:t>causa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rebelde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cubana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y a </a:t>
            </a:r>
            <a:r>
              <a:rPr lang="en-US" sz="2800" dirty="0" err="1" smtClean="0">
                <a:latin typeface="Bookman Old Style" pitchFamily="18" charset="0"/>
              </a:rPr>
              <a:t>solicitar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apoyo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desde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su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exilio</a:t>
            </a:r>
            <a:r>
              <a:rPr lang="en-US" sz="2800" dirty="0">
                <a:latin typeface="Bookman Old Style" pitchFamily="18" charset="0"/>
              </a:rPr>
              <a:t> en Chile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  <a:p>
            <a:pPr marL="68580" indent="0">
              <a:buNone/>
            </a:pPr>
            <a:endParaRPr lang="en-US" sz="2800" dirty="0">
              <a:latin typeface="Bookman Old Style" pitchFamily="18" charset="0"/>
            </a:endParaRPr>
          </a:p>
          <a:p>
            <a:pPr marL="68580" indent="0">
              <a:buNone/>
            </a:pPr>
            <a:r>
              <a:rPr lang="en-US" sz="2800" dirty="0" smtClean="0">
                <a:latin typeface="Bookman Old Style" pitchFamily="18" charset="0"/>
              </a:rPr>
              <a:t>No </a:t>
            </a:r>
            <a:r>
              <a:rPr lang="en-US" sz="2800" dirty="0" err="1" smtClean="0">
                <a:latin typeface="Bookman Old Style" pitchFamily="18" charset="0"/>
              </a:rPr>
              <a:t>fue</a:t>
            </a:r>
            <a:r>
              <a:rPr lang="en-US" sz="2800" dirty="0" smtClean="0">
                <a:latin typeface="Bookman Old Style" pitchFamily="18" charset="0"/>
              </a:rPr>
              <a:t> tan </a:t>
            </a:r>
            <a:r>
              <a:rPr lang="en-US" sz="2800" dirty="0" err="1" smtClean="0">
                <a:latin typeface="Bookman Old Style" pitchFamily="18" charset="0"/>
              </a:rPr>
              <a:t>exitoso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como</a:t>
            </a:r>
            <a:r>
              <a:rPr lang="en-US" sz="2800" dirty="0" smtClean="0">
                <a:latin typeface="Bookman Old Style" pitchFamily="18" charset="0"/>
              </a:rPr>
              <a:t>  </a:t>
            </a:r>
            <a:r>
              <a:rPr lang="en-US" sz="2800" dirty="0" err="1" smtClean="0">
                <a:latin typeface="Bookman Old Style" pitchFamily="18" charset="0"/>
              </a:rPr>
              <a:t>Betances</a:t>
            </a:r>
            <a:r>
              <a:rPr lang="en-US" sz="2800" dirty="0" smtClean="0">
                <a:latin typeface="Bookman Old Style" pitchFamily="18" charset="0"/>
              </a:rPr>
              <a:t>  </a:t>
            </a:r>
            <a:r>
              <a:rPr lang="en-US" sz="2800" dirty="0" err="1" smtClean="0">
                <a:latin typeface="Bookman Old Style" pitchFamily="18" charset="0"/>
              </a:rPr>
              <a:t>desde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París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6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¿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Por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qué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falló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el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intento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revolucionario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boricua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desde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el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exilio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?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23652"/>
            <a:ext cx="7391400" cy="350897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La </a:t>
            </a:r>
            <a:r>
              <a:rPr lang="en-US" sz="2800" dirty="0" err="1" smtClean="0">
                <a:latin typeface="Bookman Old Style" pitchFamily="18" charset="0"/>
              </a:rPr>
              <a:t>lucha</a:t>
            </a:r>
            <a:r>
              <a:rPr lang="en-US" sz="2800" dirty="0" smtClean="0">
                <a:latin typeface="Bookman Old Style" pitchFamily="18" charset="0"/>
              </a:rPr>
              <a:t> armada no </a:t>
            </a:r>
            <a:r>
              <a:rPr lang="en-US" sz="2800" dirty="0" err="1" smtClean="0">
                <a:latin typeface="Bookman Old Style" pitchFamily="18" charset="0"/>
              </a:rPr>
              <a:t>tenía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apoyo</a:t>
            </a:r>
            <a:r>
              <a:rPr lang="en-US" sz="2800" dirty="0" smtClean="0">
                <a:latin typeface="Bookman Old Style" pitchFamily="18" charset="0"/>
              </a:rPr>
              <a:t> entre los </a:t>
            </a:r>
            <a:r>
              <a:rPr lang="en-US" sz="2800" dirty="0" err="1" smtClean="0">
                <a:latin typeface="Bookman Old Style" pitchFamily="18" charset="0"/>
              </a:rPr>
              <a:t>campesinos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>
                <a:latin typeface="Bookman Old Style" pitchFamily="18" charset="0"/>
              </a:rPr>
              <a:t>la </a:t>
            </a:r>
            <a:r>
              <a:rPr lang="en-US" sz="2800" dirty="0" err="1">
                <a:latin typeface="Bookman Old Style" pitchFamily="18" charset="0"/>
              </a:rPr>
              <a:t>isla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sumidos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en la </a:t>
            </a:r>
            <a:r>
              <a:rPr lang="en-US" sz="2800" dirty="0" err="1" smtClean="0">
                <a:latin typeface="Bookman Old Style" pitchFamily="18" charset="0"/>
              </a:rPr>
              <a:t>miseria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  <a:p>
            <a:pPr marL="68580" indent="0"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r>
              <a:rPr lang="en-US" sz="2800" dirty="0" smtClean="0">
                <a:latin typeface="Bookman Old Style" pitchFamily="18" charset="0"/>
              </a:rPr>
              <a:t>La </a:t>
            </a:r>
            <a:r>
              <a:rPr lang="en-US" sz="2800" dirty="0" err="1" smtClean="0">
                <a:latin typeface="Bookman Old Style" pitchFamily="18" charset="0"/>
              </a:rPr>
              <a:t>guerra</a:t>
            </a:r>
            <a:r>
              <a:rPr lang="en-US" sz="2800" dirty="0" smtClean="0">
                <a:latin typeface="Bookman Old Style" pitchFamily="18" charset="0"/>
              </a:rPr>
              <a:t> de guerrillas </a:t>
            </a:r>
            <a:r>
              <a:rPr lang="en-US" sz="2800" dirty="0" err="1" smtClean="0">
                <a:latin typeface="Bookman Old Style" pitchFamily="18" charset="0"/>
              </a:rPr>
              <a:t>cubana</a:t>
            </a:r>
            <a:r>
              <a:rPr lang="en-US" sz="2800" dirty="0" smtClean="0">
                <a:latin typeface="Bookman Old Style" pitchFamily="18" charset="0"/>
              </a:rPr>
              <a:t> no era </a:t>
            </a:r>
            <a:r>
              <a:rPr lang="en-US" sz="2800" dirty="0" err="1" smtClean="0">
                <a:latin typeface="Bookman Old Style" pitchFamily="18" charset="0"/>
              </a:rPr>
              <a:t>factible</a:t>
            </a:r>
            <a:r>
              <a:rPr lang="en-US" sz="2800" dirty="0" smtClean="0">
                <a:latin typeface="Bookman Old Style" pitchFamily="18" charset="0"/>
              </a:rPr>
              <a:t> en el </a:t>
            </a:r>
            <a:r>
              <a:rPr lang="en-US" sz="2800" dirty="0" err="1" smtClean="0">
                <a:latin typeface="Bookman Old Style" pitchFamily="18" charset="0"/>
              </a:rPr>
              <a:t>pequeño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territorio</a:t>
            </a:r>
            <a:r>
              <a:rPr lang="en-US" sz="2800" dirty="0" smtClean="0">
                <a:latin typeface="Bookman Old Style" pitchFamily="18" charset="0"/>
              </a:rPr>
              <a:t> de Puerto Rico, tan </a:t>
            </a:r>
            <a:r>
              <a:rPr lang="en-US" sz="2800" dirty="0" err="1" smtClean="0">
                <a:latin typeface="Bookman Old Style" pitchFamily="18" charset="0"/>
              </a:rPr>
              <a:t>bien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vigilado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por</a:t>
            </a:r>
            <a:r>
              <a:rPr lang="en-US" sz="2800" dirty="0" smtClean="0">
                <a:latin typeface="Bookman Old Style" pitchFamily="18" charset="0"/>
              </a:rPr>
              <a:t> el </a:t>
            </a:r>
            <a:r>
              <a:rPr lang="en-US" sz="2800" dirty="0" err="1" smtClean="0">
                <a:latin typeface="Bookman Old Style" pitchFamily="18" charset="0"/>
              </a:rPr>
              <a:t>gobierno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español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7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92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levantamiento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auco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35860"/>
            <a:ext cx="5867399" cy="350897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ookman Old Style" pitchFamily="18" charset="0"/>
              </a:rPr>
              <a:t>Fue</a:t>
            </a:r>
            <a:r>
              <a:rPr lang="en-US" sz="2800" dirty="0" smtClean="0">
                <a:latin typeface="Bookman Old Style" pitchFamily="18" charset="0"/>
              </a:rPr>
              <a:t> un </a:t>
            </a:r>
            <a:r>
              <a:rPr lang="en-US" sz="2800" dirty="0" err="1" smtClean="0">
                <a:latin typeface="Bookman Old Style" pitchFamily="18" charset="0"/>
              </a:rPr>
              <a:t>intento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rebelión</a:t>
            </a:r>
            <a:r>
              <a:rPr lang="en-US" sz="2800" dirty="0" smtClean="0">
                <a:latin typeface="Bookman Old Style" pitchFamily="18" charset="0"/>
              </a:rPr>
              <a:t> de 50 </a:t>
            </a:r>
            <a:r>
              <a:rPr lang="en-US" sz="2800" dirty="0" err="1" smtClean="0">
                <a:latin typeface="Bookman Old Style" pitchFamily="18" charset="0"/>
              </a:rPr>
              <a:t>nacionalistas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liderados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por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Antonio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Mattei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Lluveras</a:t>
            </a:r>
            <a:r>
              <a:rPr lang="en-US" sz="2800" dirty="0" smtClean="0">
                <a:latin typeface="Bookman Old Style" pitchFamily="18" charset="0"/>
              </a:rPr>
              <a:t>, </a:t>
            </a:r>
            <a:r>
              <a:rPr lang="en-US" sz="2800" dirty="0" err="1" smtClean="0">
                <a:latin typeface="Bookman Old Style" pitchFamily="18" charset="0"/>
              </a:rPr>
              <a:t>que</a:t>
            </a:r>
            <a:r>
              <a:rPr lang="en-US" sz="2800" dirty="0" smtClean="0">
                <a:latin typeface="Bookman Old Style" pitchFamily="18" charset="0"/>
              </a:rPr>
              <a:t> se </a:t>
            </a:r>
            <a:r>
              <a:rPr lang="en-US" sz="2800" dirty="0" err="1" smtClean="0">
                <a:latin typeface="Bookman Old Style" pitchFamily="18" charset="0"/>
              </a:rPr>
              <a:t>apagó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cuando</a:t>
            </a:r>
            <a:r>
              <a:rPr lang="en-US" sz="2800" dirty="0" smtClean="0">
                <a:latin typeface="Bookman Old Style" pitchFamily="18" charset="0"/>
              </a:rPr>
              <a:t> los  </a:t>
            </a:r>
            <a:r>
              <a:rPr lang="en-US" sz="2800" dirty="0" err="1" smtClean="0">
                <a:latin typeface="Bookman Old Style" pitchFamily="18" charset="0"/>
              </a:rPr>
              <a:t>rebeldes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chocaron</a:t>
            </a:r>
            <a:r>
              <a:rPr lang="en-US" sz="2800" dirty="0" smtClean="0">
                <a:latin typeface="Bookman Old Style" pitchFamily="18" charset="0"/>
              </a:rPr>
              <a:t> con </a:t>
            </a:r>
            <a:r>
              <a:rPr lang="en-US" sz="2800" dirty="0" err="1" smtClean="0">
                <a:latin typeface="Bookman Old Style" pitchFamily="18" charset="0"/>
              </a:rPr>
              <a:t>las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tropas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infantería</a:t>
            </a:r>
            <a:r>
              <a:rPr lang="en-US" sz="2800" dirty="0" smtClean="0">
                <a:latin typeface="Bookman Old Style" pitchFamily="18" charset="0"/>
              </a:rPr>
              <a:t> y la </a:t>
            </a:r>
            <a:r>
              <a:rPr lang="en-US" sz="2800" dirty="0">
                <a:latin typeface="Bookman Old Style" pitchFamily="18" charset="0"/>
              </a:rPr>
              <a:t>G</a:t>
            </a:r>
            <a:r>
              <a:rPr lang="en-US" sz="2800" dirty="0" smtClean="0">
                <a:latin typeface="Bookman Old Style" pitchFamily="18" charset="0"/>
              </a:rPr>
              <a:t>uardia </a:t>
            </a:r>
            <a:r>
              <a:rPr lang="en-US" sz="2800" dirty="0">
                <a:latin typeface="Bookman Old Style" pitchFamily="18" charset="0"/>
              </a:rPr>
              <a:t>C</a:t>
            </a:r>
            <a:r>
              <a:rPr lang="en-US" sz="2800" dirty="0" smtClean="0">
                <a:latin typeface="Bookman Old Style" pitchFamily="18" charset="0"/>
              </a:rPr>
              <a:t>ivil </a:t>
            </a:r>
            <a:r>
              <a:rPr lang="en-US" sz="2800" dirty="0">
                <a:latin typeface="Bookman Old Style" pitchFamily="18" charset="0"/>
              </a:rPr>
              <a:t>E</a:t>
            </a:r>
            <a:r>
              <a:rPr lang="en-US" sz="2800" dirty="0" smtClean="0">
                <a:latin typeface="Bookman Old Style" pitchFamily="18" charset="0"/>
              </a:rPr>
              <a:t>spañola a </a:t>
            </a:r>
            <a:r>
              <a:rPr lang="en-US" sz="2800" dirty="0" err="1" smtClean="0">
                <a:latin typeface="Bookman Old Style" pitchFamily="18" charset="0"/>
              </a:rPr>
              <a:t>las</a:t>
            </a:r>
            <a:r>
              <a:rPr lang="en-US" sz="2800" dirty="0" smtClean="0">
                <a:latin typeface="Bookman Old Style" pitchFamily="18" charset="0"/>
              </a:rPr>
              <a:t>    </a:t>
            </a:r>
            <a:r>
              <a:rPr lang="en-US" sz="2800" dirty="0" err="1" smtClean="0">
                <a:latin typeface="Bookman Old Style" pitchFamily="18" charset="0"/>
              </a:rPr>
              <a:t>afueras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Yauco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0" y="2209800"/>
            <a:ext cx="2334491" cy="285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24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856527"/>
            <a:ext cx="3276600" cy="515073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ookman Old Style" pitchFamily="18" charset="0"/>
              </a:rPr>
              <a:t>Mientras</a:t>
            </a:r>
            <a:r>
              <a:rPr lang="en-US" dirty="0" smtClean="0">
                <a:latin typeface="Bookman Old Style" pitchFamily="18" charset="0"/>
              </a:rPr>
              <a:t> los </a:t>
            </a:r>
            <a:r>
              <a:rPr lang="en-US" dirty="0" err="1" smtClean="0">
                <a:latin typeface="Bookman Old Style" pitchFamily="18" charset="0"/>
              </a:rPr>
              <a:t>cubanos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luchaban</a:t>
            </a:r>
            <a:r>
              <a:rPr lang="en-US" dirty="0" smtClean="0">
                <a:latin typeface="Bookman Old Style" pitchFamily="18" charset="0"/>
              </a:rPr>
              <a:t> en contra de la </a:t>
            </a:r>
            <a:r>
              <a:rPr lang="en-US" dirty="0" err="1" smtClean="0">
                <a:latin typeface="Bookman Old Style" pitchFamily="18" charset="0"/>
              </a:rPr>
              <a:t>tiranía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feroz</a:t>
            </a:r>
            <a:r>
              <a:rPr lang="en-US" dirty="0" smtClean="0">
                <a:latin typeface="Bookman Old Style" pitchFamily="18" charset="0"/>
              </a:rPr>
              <a:t> del general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Valeriano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Weyler</a:t>
            </a:r>
            <a:r>
              <a:rPr lang="en-US" dirty="0" smtClean="0">
                <a:latin typeface="Bookman Old Style" pitchFamily="18" charset="0"/>
              </a:rPr>
              <a:t>, “El </a:t>
            </a:r>
            <a:r>
              <a:rPr lang="en-US" dirty="0" err="1" smtClean="0">
                <a:latin typeface="Bookman Old Style" pitchFamily="18" charset="0"/>
              </a:rPr>
              <a:t>carnicero</a:t>
            </a:r>
            <a:r>
              <a:rPr lang="en-US" dirty="0" smtClean="0">
                <a:latin typeface="Bookman Old Style" pitchFamily="18" charset="0"/>
              </a:rPr>
              <a:t>” en Cuba, los </a:t>
            </a:r>
            <a:r>
              <a:rPr lang="en-US" dirty="0" err="1" smtClean="0">
                <a:latin typeface="Bookman Old Style" pitchFamily="18" charset="0"/>
              </a:rPr>
              <a:t>puertorriqueños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esperaban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por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las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reformas</a:t>
            </a:r>
            <a:r>
              <a:rPr lang="en-US" dirty="0" smtClean="0">
                <a:latin typeface="Bookman Old Style" pitchFamily="18" charset="0"/>
              </a:rPr>
              <a:t> de </a:t>
            </a:r>
            <a:r>
              <a:rPr lang="en-US" dirty="0" err="1" smtClean="0">
                <a:latin typeface="Bookman Old Style" pitchFamily="18" charset="0"/>
              </a:rPr>
              <a:t>España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9716" y="2819400"/>
            <a:ext cx="3489767" cy="1758387"/>
          </a:xfr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Presión</a:t>
            </a:r>
            <a:r>
              <a:rPr lang="en-US" sz="2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9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Nortea</a:t>
            </a:r>
            <a:r>
              <a:rPr lang="en-US" sz="29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mericana</a:t>
            </a:r>
            <a:endParaRPr lang="en-US" sz="2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208" y="4495800"/>
            <a:ext cx="3298784" cy="151790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Bookman Old Style" pitchFamily="18" charset="0"/>
              </a:rPr>
              <a:t>Influencia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diplomática</a:t>
            </a:r>
            <a:r>
              <a:rPr lang="en-US" sz="2400" b="1" dirty="0" smtClean="0">
                <a:latin typeface="Bookman Old Style" pitchFamily="18" charset="0"/>
              </a:rPr>
              <a:t> y </a:t>
            </a:r>
            <a:r>
              <a:rPr lang="en-US" sz="2400" b="1" dirty="0" err="1" smtClean="0">
                <a:latin typeface="Bookman Old Style" pitchFamily="18" charset="0"/>
              </a:rPr>
              <a:t>militar</a:t>
            </a:r>
            <a:r>
              <a:rPr lang="en-US" sz="2400" b="1" dirty="0" smtClean="0">
                <a:latin typeface="Bookman Old Style" pitchFamily="18" charset="0"/>
              </a:rPr>
              <a:t> en Cuba.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loc.gov/rr/hispanic/1898/img/w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21336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9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12548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600" dirty="0" smtClean="0">
                <a:latin typeface="Bookman Old Style" pitchFamily="18" charset="0"/>
              </a:rPr>
              <a:t>España estuvo atenta a las actitudes y acciones de otro elemento importante en las Antillas durante la Guerra Grande Cubana: los </a:t>
            </a:r>
            <a:r>
              <a:rPr lang="es-PR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Estados Unidos de América</a:t>
            </a:r>
            <a:r>
              <a:rPr lang="es-PR" sz="2600" dirty="0" smtClean="0">
                <a:latin typeface="Bookman Old Style" pitchFamily="18" charset="0"/>
              </a:rPr>
              <a:t>.</a:t>
            </a:r>
          </a:p>
          <a:p>
            <a:endParaRPr lang="es-PR" sz="2800" dirty="0">
              <a:latin typeface="Bookman Old Style" pitchFamily="18" charset="0"/>
            </a:endParaRPr>
          </a:p>
          <a:p>
            <a:r>
              <a:rPr lang="es-PR" sz="2600" dirty="0" smtClean="0">
                <a:latin typeface="Bookman Old Style" pitchFamily="18" charset="0"/>
              </a:rPr>
              <a:t>Los factores fueron diversos:</a:t>
            </a:r>
          </a:p>
          <a:p>
            <a:endParaRPr lang="es-PR" sz="26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PR" sz="2600" dirty="0" smtClean="0">
                <a:latin typeface="Bookman Old Style" pitchFamily="18" charset="0"/>
              </a:rPr>
              <a:t>La Expansión territorial del país, desde las trece  colonias hasta la costa del Pacífico.</a:t>
            </a:r>
          </a:p>
          <a:p>
            <a:pPr marL="514350" indent="-514350">
              <a:buFont typeface="+mj-lt"/>
              <a:buAutoNum type="arabicPeriod"/>
            </a:pPr>
            <a:endParaRPr lang="es-PR" sz="2600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PR" sz="2600" dirty="0" smtClean="0">
                <a:latin typeface="Bookman Old Style" pitchFamily="18" charset="0"/>
              </a:rPr>
              <a:t>El deseo de anexar territorios en el Mar Caribe</a:t>
            </a:r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al que consideraban como su propio patio territorial.</a:t>
            </a:r>
            <a:endParaRPr lang="es-PR" sz="2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600" dirty="0" smtClean="0">
                <a:latin typeface="Bookman Old Style" pitchFamily="18" charset="0"/>
              </a:rPr>
              <a:t>3. El valor de las islas españolas por su </a:t>
            </a:r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</a:t>
            </a:r>
            <a:r>
              <a:rPr lang="es-PR" sz="2600" dirty="0" err="1" smtClean="0">
                <a:latin typeface="Bookman Old Style" pitchFamily="18" charset="0"/>
              </a:rPr>
              <a:t>agrícultura</a:t>
            </a:r>
            <a:r>
              <a:rPr lang="es-PR" sz="2600" dirty="0" smtClean="0">
                <a:latin typeface="Bookman Old Style" pitchFamily="18" charset="0"/>
              </a:rPr>
              <a:t>, ventaja militar y estratégica.</a:t>
            </a:r>
          </a:p>
          <a:p>
            <a:endParaRPr lang="es-PR" sz="2600" dirty="0">
              <a:latin typeface="Bookman Old Style" pitchFamily="18" charset="0"/>
            </a:endParaRPr>
          </a:p>
          <a:p>
            <a:r>
              <a:rPr lang="es-PR" sz="2600" dirty="0" smtClean="0">
                <a:latin typeface="Bookman Old Style" pitchFamily="18" charset="0"/>
              </a:rPr>
              <a:t>4. Las ideas expansionistas americanas se 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impusieron durante las décadas de 1880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y 1890 debido a:</a:t>
            </a:r>
          </a:p>
          <a:p>
            <a:pPr lvl="1"/>
            <a:endParaRPr lang="es-PR" sz="2600" dirty="0" smtClean="0">
              <a:latin typeface="Bookman Old Style" pitchFamily="18" charset="0"/>
            </a:endParaRPr>
          </a:p>
          <a:p>
            <a:pPr lvl="1"/>
            <a:r>
              <a:rPr lang="es-PR" sz="2600" dirty="0" smtClean="0">
                <a:solidFill>
                  <a:schemeClr val="accent1"/>
                </a:solidFill>
                <a:latin typeface="Bookman Old Style" pitchFamily="18" charset="0"/>
              </a:rPr>
              <a:t>   *</a:t>
            </a:r>
            <a:r>
              <a:rPr lang="es-PR" sz="2600" dirty="0" smtClean="0">
                <a:latin typeface="Bookman Old Style" pitchFamily="18" charset="0"/>
              </a:rPr>
              <a:t>La apertura de nuevos mercados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 </a:t>
            </a:r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agrícolas e industriales.</a:t>
            </a:r>
          </a:p>
          <a:p>
            <a:endParaRPr lang="es-PR" sz="2600" dirty="0" smtClean="0">
              <a:latin typeface="Bookman Old Style" pitchFamily="18" charset="0"/>
            </a:endParaRPr>
          </a:p>
          <a:p>
            <a:r>
              <a:rPr lang="es-PR" sz="2600" dirty="0" smtClean="0">
                <a:latin typeface="Bookman Old Style" pitchFamily="18" charset="0"/>
              </a:rPr>
              <a:t>       </a:t>
            </a:r>
            <a:r>
              <a:rPr lang="es-PR" sz="2600" dirty="0" smtClean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600" dirty="0" smtClean="0">
                <a:latin typeface="Bookman Old Style" pitchFamily="18" charset="0"/>
              </a:rPr>
              <a:t>Invertir capital en el exterior sin que la   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     inestabilidad política pusiera en riesgo     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       las inversiones.</a:t>
            </a:r>
          </a:p>
          <a:p>
            <a:endParaRPr lang="es-PR" sz="2600" dirty="0">
              <a:latin typeface="Bookman Old Style" pitchFamily="18" charset="0"/>
            </a:endParaRPr>
          </a:p>
          <a:p>
            <a:endParaRPr lang="es-PR" sz="2600" dirty="0" smtClean="0">
              <a:latin typeface="Bookman Old Style" pitchFamily="18" charset="0"/>
            </a:endParaRPr>
          </a:p>
          <a:p>
            <a:endParaRPr lang="es-PR" dirty="0">
              <a:latin typeface="Bookman Old Style" pitchFamily="18" charset="0"/>
            </a:endParaRPr>
          </a:p>
          <a:p>
            <a:endParaRPr lang="es-P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400" dirty="0" smtClean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Poseer bases navales en el Caribe para 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proteger el canal marítimo que atravesaría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Centroamérica y proyectar poderío militar </a:t>
            </a:r>
          </a:p>
          <a:p>
            <a:r>
              <a:rPr lang="es-PR" sz="2600" dirty="0">
                <a:latin typeface="Bookman Old Style" pitchFamily="18" charset="0"/>
              </a:rPr>
              <a:t> </a:t>
            </a:r>
            <a:r>
              <a:rPr lang="es-PR" sz="2600" dirty="0" smtClean="0">
                <a:latin typeface="Bookman Old Style" pitchFamily="18" charset="0"/>
              </a:rPr>
              <a:t> estadounidense más allá de sus fronteras.</a:t>
            </a:r>
            <a:endParaRPr lang="es-PR" sz="2600" dirty="0">
              <a:latin typeface="Bookman Old Style" pitchFamily="18" charset="0"/>
            </a:endParaRPr>
          </a:p>
        </p:txBody>
      </p:sp>
      <p:pic>
        <p:nvPicPr>
          <p:cNvPr id="2050" name="Picture 2" descr="http://www.cityofart.net/bship/tr_bigstick_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 bwMode="auto">
          <a:xfrm>
            <a:off x="2271712" y="2537898"/>
            <a:ext cx="4814888" cy="37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1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Guerra de los 10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ños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Después</a:t>
            </a:r>
            <a:r>
              <a:rPr lang="en-US" sz="3200" dirty="0" smtClean="0">
                <a:latin typeface="Bookman Old Style" pitchFamily="18" charset="0"/>
              </a:rPr>
              <a:t> del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Grito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Yara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3200" dirty="0" smtClean="0">
                <a:latin typeface="Bookman Old Style" pitchFamily="18" charset="0"/>
              </a:rPr>
              <a:t>(10 de </a:t>
            </a:r>
            <a:r>
              <a:rPr lang="en-US" sz="3200" dirty="0" err="1" smtClean="0">
                <a:latin typeface="Bookman Old Style" pitchFamily="18" charset="0"/>
              </a:rPr>
              <a:t>octubre</a:t>
            </a:r>
            <a:r>
              <a:rPr lang="en-US" sz="3200" dirty="0" smtClean="0">
                <a:latin typeface="Bookman Old Style" pitchFamily="18" charset="0"/>
              </a:rPr>
              <a:t> de 1868) Cuba </a:t>
            </a:r>
            <a:r>
              <a:rPr lang="en-US" sz="3200" dirty="0" err="1" smtClean="0">
                <a:latin typeface="Bookman Old Style" pitchFamily="18" charset="0"/>
              </a:rPr>
              <a:t>luchó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por</a:t>
            </a:r>
            <a:r>
              <a:rPr lang="en-US" sz="3200" dirty="0" smtClean="0">
                <a:latin typeface="Bookman Old Style" pitchFamily="18" charset="0"/>
              </a:rPr>
              <a:t> 10 </a:t>
            </a:r>
            <a:r>
              <a:rPr lang="en-US" sz="3200" dirty="0" err="1" smtClean="0">
                <a:latin typeface="Bookman Old Style" pitchFamily="18" charset="0"/>
              </a:rPr>
              <a:t>años</a:t>
            </a:r>
            <a:r>
              <a:rPr lang="en-US" sz="3200" dirty="0" smtClean="0">
                <a:latin typeface="Bookman Old Style" pitchFamily="18" charset="0"/>
              </a:rPr>
              <a:t> en contra de </a:t>
            </a:r>
            <a:r>
              <a:rPr lang="en-US" sz="3200" dirty="0" err="1" smtClean="0">
                <a:latin typeface="Bookman Old Style" pitchFamily="18" charset="0"/>
              </a:rPr>
              <a:t>España</a:t>
            </a:r>
            <a:r>
              <a:rPr lang="en-US" sz="3200" dirty="0" smtClean="0">
                <a:latin typeface="Bookman Old Style" pitchFamily="18" charset="0"/>
              </a:rPr>
              <a:t> en la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de los 10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años</a:t>
            </a:r>
            <a:r>
              <a:rPr lang="en-US" sz="3200" dirty="0" smtClean="0">
                <a:latin typeface="Bookman Old Style" pitchFamily="18" charset="0"/>
              </a:rPr>
              <a:t>, </a:t>
            </a:r>
            <a:r>
              <a:rPr lang="en-US" sz="3200" dirty="0" err="1" smtClean="0">
                <a:latin typeface="Bookman Old Style" pitchFamily="18" charset="0"/>
              </a:rPr>
              <a:t>que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terminó</a:t>
            </a:r>
            <a:r>
              <a:rPr lang="en-US" sz="3200" dirty="0" smtClean="0">
                <a:latin typeface="Bookman Old Style" pitchFamily="18" charset="0"/>
              </a:rPr>
              <a:t> en 1878 sin </a:t>
            </a:r>
            <a:r>
              <a:rPr lang="en-US" sz="3200" dirty="0" err="1" smtClean="0">
                <a:latin typeface="Bookman Old Style" pitchFamily="18" charset="0"/>
              </a:rPr>
              <a:t>una</a:t>
            </a:r>
            <a:r>
              <a:rPr lang="en-US" sz="3200" dirty="0" smtClean="0">
                <a:latin typeface="Bookman Old Style" pitchFamily="18" charset="0"/>
              </a:rPr>
              <a:t> victoria </a:t>
            </a:r>
            <a:r>
              <a:rPr lang="en-US" sz="3200" dirty="0" err="1" smtClean="0">
                <a:latin typeface="Bookman Old Style" pitchFamily="18" charset="0"/>
              </a:rPr>
              <a:t>decisiva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ni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para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España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ni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para</a:t>
            </a:r>
            <a:r>
              <a:rPr lang="en-US" sz="3200" dirty="0" smtClean="0">
                <a:latin typeface="Bookman Old Style" pitchFamily="18" charset="0"/>
              </a:rPr>
              <a:t> los </a:t>
            </a:r>
            <a:r>
              <a:rPr lang="en-US" sz="3200" dirty="0" err="1" smtClean="0">
                <a:latin typeface="Bookman Old Style" pitchFamily="18" charset="0"/>
              </a:rPr>
              <a:t>rebeldes</a:t>
            </a:r>
            <a:r>
              <a:rPr lang="en-US" sz="3200" dirty="0" smtClean="0">
                <a:latin typeface="Bookman Old Style" pitchFamily="18" charset="0"/>
              </a:rPr>
              <a:t>.</a:t>
            </a:r>
            <a:endParaRPr lang="en-US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8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914400"/>
            <a:ext cx="76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latin typeface="Bookman Old Style" pitchFamily="18" charset="0"/>
              </a:rPr>
              <a:t>Estados Unidos estaba en una etapa de capitalismo industrial avanzado y sus industrias necesitaban mercados  nuevos, sus militares exigían nuevos puertos  y sus ciudadanos apoyaban la práctica agresiva y racista del Destino Manifiesto:</a:t>
            </a:r>
          </a:p>
          <a:p>
            <a:endParaRPr lang="es-PR" sz="2400" dirty="0" smtClean="0">
              <a:latin typeface="Bookman Old Style" pitchFamily="18" charset="0"/>
            </a:endParaRP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 Los pueblos civilizados están llamados por Dios, la naturaleza y la historia a regir sobre las razas bárbaras, menos civilizadas.»</a:t>
            </a:r>
          </a:p>
          <a:p>
            <a:r>
              <a:rPr lang="es-PR" b="1" i="1" dirty="0" smtClean="0">
                <a:latin typeface="Bookman Old Style" pitchFamily="18" charset="0"/>
              </a:rPr>
              <a:t>                                            </a:t>
            </a:r>
          </a:p>
          <a:p>
            <a:r>
              <a:rPr lang="es-PR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PR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Doctrina del Destino Manifiesto</a:t>
            </a:r>
            <a:endParaRPr lang="es-PR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5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torymartinez.files.wordpress.com/2011/12/us-imperialism-political-cartoon-cuba-and-puerto-r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 bwMode="auto">
          <a:xfrm>
            <a:off x="990600" y="803976"/>
            <a:ext cx="7315200" cy="530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3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Camino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hacia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Autonomía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Carta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Autonómica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http://www.portalsolidario.org.es/ocio/images/anecdotario/images/10558559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8927"/>
            <a:ext cx="32955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329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>
                <a:latin typeface="Bookman Old Style" pitchFamily="18" charset="0"/>
              </a:rPr>
              <a:t>La reina </a:t>
            </a:r>
            <a:r>
              <a:rPr lang="es-PR" dirty="0" err="1" smtClean="0">
                <a:latin typeface="Bookman Old Style" pitchFamily="18" charset="0"/>
              </a:rPr>
              <a:t>Maria</a:t>
            </a:r>
            <a:r>
              <a:rPr lang="es-PR" dirty="0" smtClean="0">
                <a:latin typeface="Bookman Old Style" pitchFamily="18" charset="0"/>
              </a:rPr>
              <a:t> Cristina, esposa del difunto Alfonso XII concedió la Carta Autonómica a Puerto Rico.</a:t>
            </a:r>
            <a:endParaRPr lang="es-P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26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854258"/>
            <a:ext cx="78693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Cambio de gobierno en España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 smtClean="0">
                <a:latin typeface="Bookman Old Style" pitchFamily="18" charset="0"/>
              </a:rPr>
              <a:t>El gobierno de Cánovas del Castillo propuso varias reformas coloniales a finales del 1896  para tranquilizar a Estados Unidos. 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 smtClean="0">
                <a:latin typeface="Bookman Old Style" pitchFamily="18" charset="0"/>
              </a:rPr>
              <a:t>Los rebeldes cubanos rechazaron las reformas y la situación en Cuba empeoró.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 smtClean="0">
                <a:latin typeface="Bookman Old Style" pitchFamily="18" charset="0"/>
              </a:rPr>
              <a:t>Cánovas del Castillo fue asesinado y subió al poder </a:t>
            </a:r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Práxedes </a:t>
            </a:r>
            <a:r>
              <a:rPr lang="es-PR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Sagasta</a:t>
            </a:r>
            <a:r>
              <a:rPr lang="es-PR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es-PR" sz="2400" dirty="0" smtClean="0">
                <a:latin typeface="Bookman Old Style" pitchFamily="18" charset="0"/>
              </a:rPr>
              <a:t>con quien la Comisión Autonomista de 1896 y Muñoz Rivera habían firmado el</a:t>
            </a:r>
            <a:r>
              <a:rPr lang="es-PR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Pacto </a:t>
            </a:r>
            <a:r>
              <a:rPr lang="es-PR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Sagastino</a:t>
            </a:r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PR" sz="2400" dirty="0" smtClean="0">
                <a:latin typeface="Bookman Old Style" pitchFamily="18" charset="0"/>
              </a:rPr>
              <a:t>con el Partido Liberal Fusionista Español. </a:t>
            </a:r>
            <a:endParaRPr lang="es-PR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8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685800"/>
            <a:ext cx="7924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Carta o Constitución Autonómica para Cuba y Puerto Rico</a:t>
            </a:r>
          </a:p>
          <a:p>
            <a:endParaRPr lang="es-PR" sz="2400" b="1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Fue firmada por la Reina María Cristina en 1897.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Extendía dos leyes fundamentales de la Monarquía a las colonias: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	</a:t>
            </a:r>
            <a:r>
              <a:rPr lang="es-PR" sz="2200" dirty="0" smtClean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200" dirty="0" smtClean="0">
                <a:latin typeface="Bookman Old Style" pitchFamily="18" charset="0"/>
              </a:rPr>
              <a:t>Titulo Primero de la Constitución de los 	derechos de los ciudadanos españoles.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	</a:t>
            </a:r>
            <a:r>
              <a:rPr lang="es-PR" sz="2200" dirty="0" smtClean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200" dirty="0" smtClean="0">
                <a:latin typeface="Bookman Old Style" pitchFamily="18" charset="0"/>
              </a:rPr>
              <a:t>Ley electoral de 1896 que otorgaba el sufragio 	universal a todo varón mayor de 25 años.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Se cumplían así la promesa de </a:t>
            </a:r>
            <a:r>
              <a:rPr lang="es-PR" sz="2200" dirty="0" err="1" smtClean="0">
                <a:latin typeface="Bookman Old Style" pitchFamily="18" charset="0"/>
              </a:rPr>
              <a:t>Sagasta</a:t>
            </a:r>
            <a:r>
              <a:rPr lang="es-PR" sz="2200" dirty="0" smtClean="0">
                <a:latin typeface="Bookman Old Style" pitchFamily="18" charset="0"/>
              </a:rPr>
              <a:t> a los autonomistas puertorriqueños.</a:t>
            </a:r>
            <a:endParaRPr lang="es-PR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1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381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200" dirty="0" smtClean="0">
                <a:latin typeface="Bookman Old Style" pitchFamily="18" charset="0"/>
              </a:rPr>
              <a:t>La Carta Autonómica  exponía que España retenía su autoridad sobre los ejércitos de mar y tierra, la administración de justicia y la dirección de los asuntos diplomáticos. 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 smtClean="0">
                <a:latin typeface="Bookman Old Style" pitchFamily="18" charset="0"/>
              </a:rPr>
              <a:t>También exigía que el gobernador electo fuese guardián de la Constitución y representante directo de la corona española.</a:t>
            </a:r>
            <a:endParaRPr lang="es-PR" sz="2200" dirty="0">
              <a:latin typeface="Bookman Old Style" pitchFamily="18" charset="0"/>
            </a:endParaRPr>
          </a:p>
        </p:txBody>
      </p:sp>
      <p:pic>
        <p:nvPicPr>
          <p:cNvPr id="6146" name="Picture 2" descr="http://www.proyectosalonhogar.com/enciclopedia_ilustrada/Decretos%20Autonomicos.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2092"/>
            <a:ext cx="3760289" cy="290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38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344" y="990600"/>
            <a:ext cx="7786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latin typeface="Bookman Old Style" pitchFamily="18" charset="0"/>
              </a:rPr>
              <a:t>Las primeras y únicas elecciones bajo la Carta Autonómica se llevaron a cabo en marzo del 1898. Los autonomistas estaban divididos en dos partidos:</a:t>
            </a:r>
          </a:p>
          <a:p>
            <a:endParaRPr lang="es-PR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Partido Autonomista Ortodoxo </a:t>
            </a:r>
          </a:p>
          <a:p>
            <a:r>
              <a:rPr lang="es-PR" sz="2400" dirty="0">
                <a:latin typeface="Bookman Old Style" pitchFamily="18" charset="0"/>
              </a:rPr>
              <a:t>A</a:t>
            </a:r>
            <a:r>
              <a:rPr lang="es-PR" sz="2400" dirty="0" smtClean="0">
                <a:latin typeface="Bookman Old Style" pitchFamily="18" charset="0"/>
              </a:rPr>
              <a:t>nti pactistas, bajo la dirección de José Celso </a:t>
            </a:r>
            <a:r>
              <a:rPr lang="es-PR" sz="2400" dirty="0">
                <a:latin typeface="Bookman Old Style" pitchFamily="18" charset="0"/>
              </a:rPr>
              <a:t>B</a:t>
            </a:r>
            <a:r>
              <a:rPr lang="es-PR" sz="2400" dirty="0" smtClean="0">
                <a:latin typeface="Bookman Old Style" pitchFamily="18" charset="0"/>
              </a:rPr>
              <a:t>arbosa y Manuel Fernández Juncos</a:t>
            </a:r>
          </a:p>
          <a:p>
            <a:endParaRPr lang="es-P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Partido Liberal Fusionista</a:t>
            </a:r>
          </a:p>
          <a:p>
            <a:r>
              <a:rPr lang="es-PR" sz="2400" dirty="0" smtClean="0">
                <a:latin typeface="Bookman Old Style" pitchFamily="18" charset="0"/>
              </a:rPr>
              <a:t>Pactistas, bajo el liderato de Luis Muñoz Rivera.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 smtClean="0">
                <a:latin typeface="Bookman Old Style" pitchFamily="18" charset="0"/>
              </a:rPr>
              <a:t>Las elecciones las ganó el Partido Liberal de Muñoz Rivera.</a:t>
            </a:r>
            <a:endParaRPr lang="es-PR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0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8018" y="1496743"/>
            <a:ext cx="2743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Gobierno Autonómico electo en Puerto Rico</a:t>
            </a:r>
          </a:p>
          <a:p>
            <a:r>
              <a:rPr lang="es-PR" sz="2000" dirty="0" smtClean="0">
                <a:latin typeface="Bookman Old Style" pitchFamily="18" charset="0"/>
              </a:rPr>
              <a:t>Luis Muñoz Rivera, Francisco Mariano Quiñonez y Manuel Fernández Juncos, sentados. Juan Hernández López, José Severo Quiñonez y Manuel F. </a:t>
            </a:r>
            <a:r>
              <a:rPr lang="es-PR" sz="2000" dirty="0" err="1" smtClean="0">
                <a:latin typeface="Bookman Old Style" pitchFamily="18" charset="0"/>
              </a:rPr>
              <a:t>Rossy</a:t>
            </a:r>
            <a:r>
              <a:rPr lang="es-PR" sz="2000" dirty="0" smtClean="0">
                <a:latin typeface="Bookman Old Style" pitchFamily="18" charset="0"/>
              </a:rPr>
              <a:t>, de pie</a:t>
            </a:r>
            <a:r>
              <a:rPr lang="es-PR" sz="2000" dirty="0" smtClean="0"/>
              <a:t>.</a:t>
            </a:r>
            <a:endParaRPr lang="es-PR" sz="2000" dirty="0"/>
          </a:p>
        </p:txBody>
      </p:sp>
      <p:pic>
        <p:nvPicPr>
          <p:cNvPr id="5124" name="Picture 4" descr="http://www.proyectosalonhogar.com/enciclopedia_ilustrada/gabinete%20provis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5" y="891528"/>
            <a:ext cx="4710680" cy="517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37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aqs.org/espionage/images/eeis_03_img0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6933"/>
            <a:ext cx="6302406" cy="401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491" y="762000"/>
            <a:ext cx="7543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latin typeface="Bookman Old Style" pitchFamily="18" charset="0"/>
              </a:rPr>
              <a:t>En febrero de 1898 explota el acorazado norteamericano «</a:t>
            </a:r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Maine</a:t>
            </a:r>
            <a:r>
              <a:rPr lang="es-PR" sz="2400" dirty="0" smtClean="0">
                <a:latin typeface="Bookman Old Style" pitchFamily="18" charset="0"/>
              </a:rPr>
              <a:t>» en la bahía de La </a:t>
            </a:r>
            <a:r>
              <a:rPr lang="es-PR" sz="2400" dirty="0">
                <a:latin typeface="Bookman Old Style" pitchFamily="18" charset="0"/>
              </a:rPr>
              <a:t>H</a:t>
            </a:r>
            <a:r>
              <a:rPr lang="es-PR" sz="2400" dirty="0" smtClean="0">
                <a:latin typeface="Bookman Old Style" pitchFamily="18" charset="0"/>
              </a:rPr>
              <a:t>abana, Cuba.</a:t>
            </a:r>
          </a:p>
          <a:p>
            <a:endParaRPr lang="es-PR" sz="900" dirty="0">
              <a:latin typeface="Bookman Old Style" pitchFamily="18" charset="0"/>
            </a:endParaRPr>
          </a:p>
          <a:p>
            <a:r>
              <a:rPr lang="es-PR" sz="2400" dirty="0" smtClean="0">
                <a:latin typeface="Bookman Old Style" pitchFamily="18" charset="0"/>
              </a:rPr>
              <a:t>La </a:t>
            </a:r>
            <a:r>
              <a:rPr lang="es-P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prensa amarilla </a:t>
            </a:r>
            <a:r>
              <a:rPr lang="es-PR" sz="2400" dirty="0" smtClean="0">
                <a:latin typeface="Bookman Old Style" pitchFamily="18" charset="0"/>
              </a:rPr>
              <a:t>americana pone presión al presidente </a:t>
            </a:r>
            <a:r>
              <a:rPr lang="es-PR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McKinley</a:t>
            </a:r>
            <a:r>
              <a:rPr lang="es-PR" sz="2400" dirty="0" smtClean="0">
                <a:latin typeface="Bookman Old Style" pitchFamily="18" charset="0"/>
              </a:rPr>
              <a:t> para que le declare la guerra a España.</a:t>
            </a:r>
          </a:p>
          <a:p>
            <a:endParaRPr lang="es-PR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8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3955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400" dirty="0">
                <a:latin typeface="Bookman Old Style" pitchFamily="18" charset="0"/>
              </a:rPr>
              <a:t>Estados Unidos ofrece comprar la colonia a España y al negarse la metrópoli, declara a Cuba república independiente.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El 21 de abril de 1898 el Congreso norteamericano le declara la guerra a España. 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Inicia así la 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Hispanoamericana</a:t>
            </a:r>
            <a:r>
              <a:rPr lang="es-PR" sz="2400" dirty="0">
                <a:latin typeface="Bookman Old Style" pitchFamily="18" charset="0"/>
              </a:rPr>
              <a:t>.</a:t>
            </a:r>
          </a:p>
        </p:txBody>
      </p:sp>
      <p:pic>
        <p:nvPicPr>
          <p:cNvPr id="9220" name="Picture 4" descr="http://makinghistoryfun.wordpress.com/files/2010/01/maineexplosionheartz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7"/>
          <a:stretch/>
        </p:blipFill>
        <p:spPr bwMode="auto">
          <a:xfrm>
            <a:off x="5334000" y="156081"/>
            <a:ext cx="2394208" cy="27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pbs.org/crucible/photos/headline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0" y="2895600"/>
            <a:ext cx="2840511" cy="358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4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350897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Mientras</a:t>
            </a:r>
            <a:r>
              <a:rPr lang="en-US" sz="3200" dirty="0" smtClean="0">
                <a:latin typeface="Bookman Old Style" pitchFamily="18" charset="0"/>
              </a:rPr>
              <a:t> en Puerto Rico el </a:t>
            </a:r>
            <a:r>
              <a:rPr lang="en-US" sz="3200" dirty="0" err="1" smtClean="0">
                <a:latin typeface="Bookman Old Style" pitchFamily="18" charset="0"/>
              </a:rPr>
              <a:t>separatismo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perdió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fuerzas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después</a:t>
            </a:r>
            <a:r>
              <a:rPr lang="en-US" sz="3200" dirty="0" smtClean="0">
                <a:latin typeface="Bookman Old Style" pitchFamily="18" charset="0"/>
              </a:rPr>
              <a:t> del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Grito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Lares</a:t>
            </a:r>
            <a:r>
              <a:rPr lang="en-US" sz="3200" dirty="0" smtClean="0">
                <a:latin typeface="Bookman Old Style" pitchFamily="18" charset="0"/>
              </a:rPr>
              <a:t>, (23 de </a:t>
            </a:r>
            <a:r>
              <a:rPr lang="en-US" sz="3200" dirty="0" err="1" smtClean="0">
                <a:latin typeface="Bookman Old Style" pitchFamily="18" charset="0"/>
              </a:rPr>
              <a:t>septiembre</a:t>
            </a:r>
            <a:r>
              <a:rPr lang="en-US" sz="3200" dirty="0" smtClean="0">
                <a:latin typeface="Bookman Old Style" pitchFamily="18" charset="0"/>
              </a:rPr>
              <a:t> de 1868), en Cuba </a:t>
            </a:r>
            <a:r>
              <a:rPr lang="en-US" sz="3200" dirty="0" err="1" smtClean="0">
                <a:latin typeface="Bookman Old Style" pitchFamily="18" charset="0"/>
              </a:rPr>
              <a:t>cobró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fuerzas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después</a:t>
            </a:r>
            <a:r>
              <a:rPr lang="en-US" sz="3200" dirty="0" smtClean="0">
                <a:latin typeface="Bookman Old Style" pitchFamily="18" charset="0"/>
              </a:rPr>
              <a:t> de la Guerra de los 10 </a:t>
            </a:r>
            <a:r>
              <a:rPr lang="en-US" sz="3200" dirty="0" err="1" smtClean="0">
                <a:latin typeface="Bookman Old Style" pitchFamily="18" charset="0"/>
              </a:rPr>
              <a:t>años</a:t>
            </a:r>
            <a:r>
              <a:rPr lang="en-US" sz="3200" dirty="0" smtClean="0">
                <a:latin typeface="Bookman Old Style" pitchFamily="18" charset="0"/>
              </a:rPr>
              <a:t>.</a:t>
            </a:r>
            <a:endParaRPr lang="en-US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77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2/2b/John_Hay_signs_Treaty_of_Paris%2C_1899.JPG/743px-John_Hay_signs_Treaty_of_Paris%2C_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1371600"/>
            <a:ext cx="4953001" cy="399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8017" y="1066800"/>
            <a:ext cx="29302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Bookman Old Style" pitchFamily="18" charset="0"/>
              </a:rPr>
              <a:t>Cuando </a:t>
            </a:r>
            <a:r>
              <a:rPr lang="es-ES" sz="2000" dirty="0">
                <a:latin typeface="Bookman Old Style" pitchFamily="18" charset="0"/>
              </a:rPr>
              <a:t>se </a:t>
            </a:r>
            <a:r>
              <a:rPr lang="es-ES" sz="2000" dirty="0" smtClean="0">
                <a:latin typeface="Bookman Old Style" pitchFamily="18" charset="0"/>
              </a:rPr>
              <a:t>firmó el </a:t>
            </a:r>
            <a:r>
              <a:rPr lang="es-ES" sz="2000" dirty="0">
                <a:latin typeface="Bookman Old Style" pitchFamily="18" charset="0"/>
              </a:rPr>
              <a:t>Tratado de </a:t>
            </a:r>
            <a:r>
              <a:rPr lang="es-ES" sz="2000" dirty="0" smtClean="0">
                <a:latin typeface="Bookman Old Style" pitchFamily="18" charset="0"/>
              </a:rPr>
              <a:t>París, Estados </a:t>
            </a:r>
            <a:r>
              <a:rPr lang="es-ES" sz="2000" dirty="0">
                <a:latin typeface="Bookman Old Style" pitchFamily="18" charset="0"/>
              </a:rPr>
              <a:t>Unidos </a:t>
            </a:r>
            <a:r>
              <a:rPr lang="es-ES" sz="2000" dirty="0" smtClean="0">
                <a:latin typeface="Bookman Old Style" pitchFamily="18" charset="0"/>
              </a:rPr>
              <a:t>conocía los </a:t>
            </a:r>
            <a:r>
              <a:rPr lang="es-ES" sz="2000" dirty="0">
                <a:latin typeface="Bookman Old Style" pitchFamily="18" charset="0"/>
              </a:rPr>
              <a:t>acuerdos </a:t>
            </a:r>
            <a:r>
              <a:rPr lang="es-ES" sz="2000" dirty="0" smtClean="0">
                <a:latin typeface="Bookman Old Style" pitchFamily="18" charset="0"/>
              </a:rPr>
              <a:t>de </a:t>
            </a:r>
            <a:r>
              <a:rPr lang="es-ES" sz="2000" dirty="0">
                <a:latin typeface="Bookman Old Style" pitchFamily="18" charset="0"/>
              </a:rPr>
              <a:t>Carta Autonómica </a:t>
            </a:r>
            <a:r>
              <a:rPr lang="es-ES" sz="2000" dirty="0" smtClean="0">
                <a:latin typeface="Bookman Old Style" pitchFamily="18" charset="0"/>
              </a:rPr>
              <a:t>entre </a:t>
            </a:r>
            <a:r>
              <a:rPr lang="es-ES" sz="2000" dirty="0">
                <a:latin typeface="Bookman Old Style" pitchFamily="18" charset="0"/>
              </a:rPr>
              <a:t>España y Puerto </a:t>
            </a:r>
            <a:r>
              <a:rPr lang="es-ES" sz="2000" dirty="0" smtClean="0">
                <a:latin typeface="Bookman Old Style" pitchFamily="18" charset="0"/>
              </a:rPr>
              <a:t>Rico. </a:t>
            </a:r>
          </a:p>
          <a:p>
            <a:endParaRPr lang="es-ES" sz="2000" dirty="0">
              <a:latin typeface="Bookman Old Style" pitchFamily="18" charset="0"/>
            </a:endParaRPr>
          </a:p>
          <a:p>
            <a:r>
              <a:rPr lang="es-ES" sz="2000" dirty="0" smtClean="0">
                <a:latin typeface="Bookman Old Style" pitchFamily="18" charset="0"/>
              </a:rPr>
              <a:t>Al </a:t>
            </a:r>
            <a:r>
              <a:rPr lang="es-ES" sz="2000" dirty="0">
                <a:latin typeface="Bookman Old Style" pitchFamily="18" charset="0"/>
              </a:rPr>
              <a:t>invadir </a:t>
            </a:r>
            <a:r>
              <a:rPr lang="es-ES" sz="2000" dirty="0" smtClean="0">
                <a:latin typeface="Bookman Old Style" pitchFamily="18" charset="0"/>
              </a:rPr>
              <a:t>estableció </a:t>
            </a:r>
            <a:r>
              <a:rPr lang="es-ES" sz="2000" dirty="0">
                <a:latin typeface="Bookman Old Style" pitchFamily="18" charset="0"/>
              </a:rPr>
              <a:t>un régimen militar de intervención </a:t>
            </a:r>
            <a:r>
              <a:rPr lang="es-ES" sz="2000" dirty="0" smtClean="0">
                <a:latin typeface="Bookman Old Style" pitchFamily="18" charset="0"/>
              </a:rPr>
              <a:t>y disolvió </a:t>
            </a:r>
            <a:r>
              <a:rPr lang="es-ES" sz="2000" dirty="0">
                <a:latin typeface="Bookman Old Style" pitchFamily="18" charset="0"/>
              </a:rPr>
              <a:t>los organismos </a:t>
            </a:r>
            <a:r>
              <a:rPr lang="es-ES" sz="2000" dirty="0" smtClean="0">
                <a:latin typeface="Bookman Old Style" pitchFamily="18" charset="0"/>
              </a:rPr>
              <a:t>de gobierno puertorriqueños </a:t>
            </a:r>
            <a:r>
              <a:rPr lang="es-ES" sz="2000" dirty="0">
                <a:latin typeface="Bookman Old Style" pitchFamily="18" charset="0"/>
              </a:rPr>
              <a:t>recién </a:t>
            </a:r>
            <a:r>
              <a:rPr lang="es-ES" sz="2000" dirty="0" smtClean="0">
                <a:latin typeface="Bookman Old Style" pitchFamily="18" charset="0"/>
              </a:rPr>
              <a:t>establecidos.</a:t>
            </a:r>
            <a:endParaRPr lang="es-ES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2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6948544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Grande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Cubana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94" y="2514600"/>
            <a:ext cx="7109908" cy="350897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Fue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segunda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independencia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que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estuvo</a:t>
            </a:r>
            <a:r>
              <a:rPr lang="en-US" sz="3200" dirty="0" smtClean="0">
                <a:latin typeface="Bookman Old Style" pitchFamily="18" charset="0"/>
              </a:rPr>
              <a:t>          a cargo de los </a:t>
            </a:r>
            <a:r>
              <a:rPr lang="en-US" sz="3200" dirty="0" err="1" smtClean="0">
                <a:latin typeface="Bookman Old Style" pitchFamily="18" charset="0"/>
              </a:rPr>
              <a:t>exiliados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cubanos</a:t>
            </a:r>
            <a:r>
              <a:rPr lang="en-US" sz="3200" dirty="0" smtClean="0">
                <a:latin typeface="Bookman Old Style" pitchFamily="18" charset="0"/>
              </a:rPr>
              <a:t> en </a:t>
            </a:r>
            <a:r>
              <a:rPr lang="en-US" sz="3200" dirty="0" err="1" smtClean="0">
                <a:latin typeface="Bookman Old Style" pitchFamily="18" charset="0"/>
              </a:rPr>
              <a:t>Estados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Unidos</a:t>
            </a:r>
            <a:r>
              <a:rPr lang="en-US" sz="3200" dirty="0" smtClean="0">
                <a:latin typeface="Bookman Old Style" pitchFamily="18" charset="0"/>
              </a:rPr>
              <a:t> y </a:t>
            </a:r>
            <a:r>
              <a:rPr lang="en-US" sz="3200" dirty="0" err="1" smtClean="0">
                <a:latin typeface="Bookman Old Style" pitchFamily="18" charset="0"/>
              </a:rPr>
              <a:t>dirigida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por</a:t>
            </a:r>
            <a:r>
              <a:rPr lang="en-US" sz="3200" dirty="0" smtClean="0">
                <a:latin typeface="Bookman Old Style" pitchFamily="18" charset="0"/>
              </a:rPr>
              <a:t> el </a:t>
            </a:r>
            <a:r>
              <a:rPr lang="en-US" sz="3200" dirty="0" err="1" smtClean="0">
                <a:latin typeface="Bookman Old Style" pitchFamily="18" charset="0"/>
              </a:rPr>
              <a:t>periodista</a:t>
            </a:r>
            <a:r>
              <a:rPr lang="en-US" sz="3200" dirty="0" smtClean="0">
                <a:latin typeface="Bookman Old Style" pitchFamily="18" charset="0"/>
              </a:rPr>
              <a:t> y </a:t>
            </a:r>
            <a:r>
              <a:rPr lang="en-US" sz="3200" dirty="0" err="1" smtClean="0">
                <a:latin typeface="Bookman Old Style" pitchFamily="18" charset="0"/>
              </a:rPr>
              <a:t>escritor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rebelde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cubano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José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Martí</a:t>
            </a:r>
            <a:r>
              <a:rPr lang="en-US" sz="3200" dirty="0" smtClean="0">
                <a:latin typeface="Bookman Old Style" pitchFamily="18" charset="0"/>
              </a:rPr>
              <a:t>.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9" y="533400"/>
            <a:ext cx="207609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088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23003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Los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líderes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separatistas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puertorriqueños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el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exilio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estaban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divididos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dos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corrientes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391400" cy="3508977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3200" b="1" dirty="0" smtClean="0">
                <a:latin typeface="Bookman Old Style" pitchFamily="18" charset="0"/>
              </a:rPr>
              <a:t>El </a:t>
            </a:r>
            <a:r>
              <a:rPr lang="en-US" sz="3200" b="1" dirty="0" err="1" smtClean="0">
                <a:latin typeface="Bookman Old Style" pitchFamily="18" charset="0"/>
              </a:rPr>
              <a:t>Nacionalismo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 smtClean="0">
                <a:latin typeface="Bookman Old Style" pitchFamily="18" charset="0"/>
              </a:rPr>
              <a:t>Republicano</a:t>
            </a:r>
            <a:endParaRPr lang="en-US" sz="3200" b="1" dirty="0" smtClean="0">
              <a:latin typeface="Bookman Old Style" pitchFamily="18" charset="0"/>
            </a:endParaRPr>
          </a:p>
          <a:p>
            <a:pPr marL="525780" indent="-457200">
              <a:buAutoNum type="arabicPeriod"/>
            </a:pPr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err="1" smtClean="0">
                <a:latin typeface="Bookman Old Style" pitchFamily="18" charset="0"/>
              </a:rPr>
              <a:t>Entendían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que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luego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obtener</a:t>
            </a:r>
            <a:r>
              <a:rPr lang="en-US" sz="2800" dirty="0" smtClean="0">
                <a:latin typeface="Bookman Old Style" pitchFamily="18" charset="0"/>
              </a:rPr>
              <a:t> la </a:t>
            </a:r>
            <a:r>
              <a:rPr lang="en-US" sz="2800" dirty="0" err="1" smtClean="0">
                <a:latin typeface="Bookman Old Style" pitchFamily="18" charset="0"/>
              </a:rPr>
              <a:t>autonomía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debían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formar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una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onfederación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Antillana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con Cuba y la </a:t>
            </a:r>
            <a:r>
              <a:rPr lang="en-US" sz="2800" dirty="0" err="1" smtClean="0">
                <a:latin typeface="Bookman Old Style" pitchFamily="18" charset="0"/>
              </a:rPr>
              <a:t>República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Dominicana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5200" cy="3508977"/>
          </a:xfrm>
        </p:spPr>
        <p:txBody>
          <a:bodyPr/>
          <a:lstStyle/>
          <a:p>
            <a:pPr marL="582930" indent="-514350">
              <a:buAutoNum type="arabicPeriod" startAt="2"/>
            </a:pPr>
            <a:r>
              <a:rPr lang="en-US" sz="3200" b="1" dirty="0" smtClean="0">
                <a:latin typeface="Bookman Old Style" pitchFamily="18" charset="0"/>
              </a:rPr>
              <a:t>El </a:t>
            </a:r>
            <a:r>
              <a:rPr lang="en-US" sz="3200" b="1" dirty="0" err="1" smtClean="0">
                <a:latin typeface="Bookman Old Style" pitchFamily="18" charset="0"/>
              </a:rPr>
              <a:t>Nacionalismo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 smtClean="0">
                <a:latin typeface="Bookman Old Style" pitchFamily="18" charset="0"/>
              </a:rPr>
              <a:t>Anexionista</a:t>
            </a:r>
            <a:endParaRPr lang="en-US" sz="3200" b="1" dirty="0" smtClean="0">
              <a:latin typeface="Bookman Old Style" pitchFamily="18" charset="0"/>
            </a:endParaRPr>
          </a:p>
          <a:p>
            <a:pPr marL="68580" indent="0">
              <a:buNone/>
            </a:pPr>
            <a:r>
              <a:rPr lang="en-US" sz="2800" b="1" dirty="0">
                <a:latin typeface="Bookman Old Style" pitchFamily="18" charset="0"/>
              </a:rPr>
              <a:t>	</a:t>
            </a:r>
            <a:endParaRPr lang="en-US" sz="2800" b="1" dirty="0" smtClean="0">
              <a:latin typeface="Bookman Old Style" pitchFamily="18" charset="0"/>
            </a:endParaRPr>
          </a:p>
          <a:p>
            <a:pPr marL="365760" lvl="1" indent="0">
              <a:buNone/>
            </a:pPr>
            <a:r>
              <a:rPr lang="en-US" sz="2800" dirty="0" smtClean="0">
                <a:latin typeface="Bookman Old Style" pitchFamily="18" charset="0"/>
              </a:rPr>
              <a:t>La </a:t>
            </a:r>
            <a:r>
              <a:rPr lang="en-US" sz="2800" dirty="0" err="1" smtClean="0">
                <a:latin typeface="Bookman Old Style" pitchFamily="18" charset="0"/>
              </a:rPr>
              <a:t>independencia</a:t>
            </a:r>
            <a:r>
              <a:rPr lang="en-US" sz="2800" dirty="0" smtClean="0">
                <a:latin typeface="Bookman Old Style" pitchFamily="18" charset="0"/>
              </a:rPr>
              <a:t> de la </a:t>
            </a:r>
            <a:r>
              <a:rPr lang="en-US" sz="2800" dirty="0" err="1" smtClean="0">
                <a:latin typeface="Bookman Old Style" pitchFamily="18" charset="0"/>
              </a:rPr>
              <a:t>isla</a:t>
            </a:r>
            <a:r>
              <a:rPr lang="en-US" sz="2800" dirty="0" smtClean="0">
                <a:latin typeface="Bookman Old Style" pitchFamily="18" charset="0"/>
              </a:rPr>
              <a:t> era solo un </a:t>
            </a:r>
            <a:r>
              <a:rPr lang="en-US" sz="2800" dirty="0" err="1" smtClean="0">
                <a:latin typeface="Bookman Old Style" pitchFamily="18" charset="0"/>
              </a:rPr>
              <a:t>paso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hacia</a:t>
            </a:r>
            <a:r>
              <a:rPr lang="en-US" sz="2800" dirty="0" smtClean="0">
                <a:latin typeface="Bookman Old Style" pitchFamily="18" charset="0"/>
              </a:rPr>
              <a:t> la </a:t>
            </a:r>
            <a:r>
              <a:rPr lang="en-US" sz="2800" dirty="0" err="1" smtClean="0">
                <a:latin typeface="Bookman Old Style" pitchFamily="18" charset="0"/>
              </a:rPr>
              <a:t>anexión</a:t>
            </a:r>
            <a:r>
              <a:rPr lang="en-US" sz="2800" dirty="0" smtClean="0">
                <a:latin typeface="Bookman Old Style" pitchFamily="18" charset="0"/>
              </a:rPr>
              <a:t> con los </a:t>
            </a:r>
            <a:r>
              <a:rPr lang="en-US" sz="2800" dirty="0" err="1">
                <a:latin typeface="Bookman Old Style" pitchFamily="18" charset="0"/>
              </a:rPr>
              <a:t>E</a:t>
            </a:r>
            <a:r>
              <a:rPr lang="en-US" sz="2800" dirty="0" err="1" smtClean="0">
                <a:latin typeface="Bookman Old Style" pitchFamily="18" charset="0"/>
              </a:rPr>
              <a:t>stados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Unidos</a:t>
            </a:r>
            <a:r>
              <a:rPr lang="en-US" sz="2800" dirty="0" smtClean="0">
                <a:latin typeface="Bookman Old Style" pitchFamily="18" charset="0"/>
              </a:rPr>
              <a:t>, </a:t>
            </a:r>
            <a:r>
              <a:rPr lang="en-US" sz="2800" dirty="0" err="1" smtClean="0">
                <a:latin typeface="Bookman Old Style" pitchFamily="18" charset="0"/>
              </a:rPr>
              <a:t>cuyo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gobierno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democrático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amplias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libertades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consideraban</a:t>
            </a:r>
            <a:r>
              <a:rPr lang="en-US" sz="2800" dirty="0" smtClean="0">
                <a:latin typeface="Bookman Old Style" pitchFamily="18" charset="0"/>
              </a:rPr>
              <a:t> perfecto.</a:t>
            </a:r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3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err="1" smtClean="0">
                <a:latin typeface="Bookman Old Style" pitchFamily="18" charset="0"/>
              </a:rPr>
              <a:t>Estas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diferencias</a:t>
            </a:r>
            <a:r>
              <a:rPr lang="en-US" sz="3200" dirty="0" smtClean="0">
                <a:latin typeface="Bookman Old Style" pitchFamily="18" charset="0"/>
              </a:rPr>
              <a:t> de </a:t>
            </a:r>
            <a:r>
              <a:rPr lang="en-US" sz="3200" dirty="0" err="1" smtClean="0">
                <a:latin typeface="Bookman Old Style" pitchFamily="18" charset="0"/>
              </a:rPr>
              <a:t>objetivos</a:t>
            </a:r>
            <a:r>
              <a:rPr lang="en-US" sz="3200" dirty="0" smtClean="0">
                <a:latin typeface="Bookman Old Style" pitchFamily="18" charset="0"/>
              </a:rPr>
              <a:t> no </a:t>
            </a:r>
            <a:r>
              <a:rPr lang="en-US" sz="3200" dirty="0" err="1" smtClean="0">
                <a:latin typeface="Bookman Old Style" pitchFamily="18" charset="0"/>
              </a:rPr>
              <a:t>impidieron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dirty="0" err="1" smtClean="0">
                <a:latin typeface="Bookman Old Style" pitchFamily="18" charset="0"/>
              </a:rPr>
              <a:t>organización</a:t>
            </a:r>
            <a:r>
              <a:rPr lang="en-US" sz="3200" dirty="0" smtClean="0">
                <a:latin typeface="Bookman Old Style" pitchFamily="18" charset="0"/>
              </a:rPr>
              <a:t> del </a:t>
            </a:r>
            <a:r>
              <a:rPr lang="en-US" sz="3200" dirty="0" err="1" smtClean="0">
                <a:latin typeface="Bookman Old Style" pitchFamily="18" charset="0"/>
              </a:rPr>
              <a:t>independentismo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boricua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alrededor</a:t>
            </a:r>
            <a:r>
              <a:rPr lang="en-US" sz="3200" dirty="0" smtClean="0">
                <a:latin typeface="Bookman Old Style" pitchFamily="18" charset="0"/>
              </a:rPr>
              <a:t> del </a:t>
            </a:r>
            <a:r>
              <a:rPr lang="en-US" sz="3200" dirty="0" err="1" smtClean="0">
                <a:latin typeface="Bookman Old Style" pitchFamily="18" charset="0"/>
              </a:rPr>
              <a:t>cubano</a:t>
            </a:r>
            <a:r>
              <a:rPr lang="en-US" sz="3200" dirty="0" smtClean="0">
                <a:latin typeface="Bookman Old Style" pitchFamily="18" charset="0"/>
              </a:rPr>
              <a:t>, </a:t>
            </a:r>
            <a:r>
              <a:rPr lang="en-US" sz="3200" dirty="0" err="1" smtClean="0">
                <a:latin typeface="Bookman Old Style" pitchFamily="18" charset="0"/>
              </a:rPr>
              <a:t>forjando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lazos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estrechos</a:t>
            </a:r>
            <a:r>
              <a:rPr lang="en-US" sz="3200" dirty="0" smtClean="0">
                <a:latin typeface="Bookman Old Style" pitchFamily="18" charset="0"/>
              </a:rPr>
              <a:t> entre ambos en la </a:t>
            </a:r>
            <a:r>
              <a:rPr lang="en-US" sz="3200" dirty="0" err="1" smtClean="0">
                <a:latin typeface="Bookman Old Style" pitchFamily="18" charset="0"/>
              </a:rPr>
              <a:t>década</a:t>
            </a:r>
            <a:r>
              <a:rPr lang="en-US" sz="3200" dirty="0" smtClean="0">
                <a:latin typeface="Bookman Old Style" pitchFamily="18" charset="0"/>
              </a:rPr>
              <a:t> de 1890.</a:t>
            </a:r>
            <a:endParaRPr lang="en-US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4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Club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Borinquen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350897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Club </a:t>
            </a:r>
            <a:r>
              <a:rPr lang="en-US" sz="2800" dirty="0" err="1" smtClean="0">
                <a:latin typeface="Bookman Old Style" pitchFamily="18" charset="0"/>
              </a:rPr>
              <a:t>revolucionario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              </a:t>
            </a:r>
            <a:r>
              <a:rPr lang="en-US" sz="2800" dirty="0" err="1" smtClean="0">
                <a:latin typeface="Bookman Old Style" pitchFamily="18" charset="0"/>
              </a:rPr>
              <a:t>residentes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boricuas</a:t>
            </a:r>
            <a:r>
              <a:rPr lang="en-US" sz="2800" dirty="0" smtClean="0">
                <a:latin typeface="Bookman Old Style" pitchFamily="18" charset="0"/>
              </a:rPr>
              <a:t> de Nueva             York, </a:t>
            </a:r>
            <a:r>
              <a:rPr lang="en-US" sz="2800" dirty="0" err="1" smtClean="0">
                <a:latin typeface="Bookman Old Style" pitchFamily="18" charset="0"/>
              </a:rPr>
              <a:t>fundado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por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Sotero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Figueroa</a:t>
            </a:r>
            <a:r>
              <a:rPr lang="en-US" sz="2800" dirty="0" smtClean="0">
                <a:latin typeface="Bookman Old Style" pitchFamily="18" charset="0"/>
              </a:rPr>
              <a:t>,  </a:t>
            </a:r>
            <a:r>
              <a:rPr lang="en-US" sz="2800" dirty="0" err="1" smtClean="0">
                <a:latin typeface="Bookman Old Style" pitchFamily="18" charset="0"/>
              </a:rPr>
              <a:t>periodista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puertorriqueño</a:t>
            </a:r>
            <a:r>
              <a:rPr lang="en-US" sz="2800" dirty="0" smtClean="0">
                <a:latin typeface="Bookman Old Style" pitchFamily="18" charset="0"/>
              </a:rPr>
              <a:t> en </a:t>
            </a:r>
            <a:r>
              <a:rPr lang="en-US" sz="2800" dirty="0" err="1" smtClean="0">
                <a:latin typeface="Bookman Old Style" pitchFamily="18" charset="0"/>
              </a:rPr>
              <a:t>exilio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que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publicó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para</a:t>
            </a:r>
            <a:r>
              <a:rPr lang="en-US" sz="2800" dirty="0" smtClean="0">
                <a:latin typeface="Bookman Old Style" pitchFamily="18" charset="0"/>
              </a:rPr>
              <a:t> el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Partido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Cubano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Nueva York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su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periódico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oficial</a:t>
            </a:r>
            <a:r>
              <a:rPr lang="en-US" sz="2800" dirty="0" smtClean="0">
                <a:latin typeface="Bookman Old Style" pitchFamily="18" charset="0"/>
              </a:rPr>
              <a:t>,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“Patria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”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68580" indent="0">
              <a:buNone/>
            </a:pPr>
            <a:endParaRPr lang="en-US" sz="1400" dirty="0" smtClean="0">
              <a:latin typeface="Bookman Old Style" pitchFamily="18" charset="0"/>
            </a:endParaRPr>
          </a:p>
          <a:p>
            <a:r>
              <a:rPr lang="en-US" sz="2800" dirty="0" smtClean="0">
                <a:latin typeface="Bookman Old Style" pitchFamily="18" charset="0"/>
              </a:rPr>
              <a:t>Su </a:t>
            </a:r>
            <a:r>
              <a:rPr lang="en-US" sz="2800" dirty="0" err="1" smtClean="0">
                <a:latin typeface="Bookman Old Style" pitchFamily="18" charset="0"/>
              </a:rPr>
              <a:t>propósito</a:t>
            </a:r>
            <a:r>
              <a:rPr lang="en-US" sz="2800" dirty="0" smtClean="0">
                <a:latin typeface="Bookman Old Style" pitchFamily="18" charset="0"/>
              </a:rPr>
              <a:t> era </a:t>
            </a:r>
            <a:r>
              <a:rPr lang="en-US" sz="2800" dirty="0" err="1" smtClean="0">
                <a:latin typeface="Bookman Old Style" pitchFamily="18" charset="0"/>
              </a:rPr>
              <a:t>convencer</a:t>
            </a:r>
            <a:r>
              <a:rPr lang="en-US" sz="2800" dirty="0" smtClean="0">
                <a:latin typeface="Bookman Old Style" pitchFamily="18" charset="0"/>
              </a:rPr>
              <a:t> 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Jose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Martí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de la </a:t>
            </a:r>
            <a:r>
              <a:rPr lang="en-US" sz="2800" dirty="0" err="1" smtClean="0">
                <a:latin typeface="Bookman Old Style" pitchFamily="18" charset="0"/>
              </a:rPr>
              <a:t>necesidad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unir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ambas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luchas</a:t>
            </a:r>
            <a:r>
              <a:rPr lang="en-US" sz="2800" dirty="0" smtClean="0">
                <a:latin typeface="Bookman Old Style" pitchFamily="18" charset="0"/>
              </a:rPr>
              <a:t> de </a:t>
            </a:r>
            <a:r>
              <a:rPr lang="en-US" sz="2800" dirty="0" err="1" smtClean="0">
                <a:latin typeface="Bookman Old Style" pitchFamily="18" charset="0"/>
              </a:rPr>
              <a:t>independencia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1" y="0"/>
            <a:ext cx="1752600" cy="252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670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¿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Por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qué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apoyó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el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Partido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Cubano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y José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Martí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causa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Puerto Rico?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334" y="2362200"/>
            <a:ext cx="5868266" cy="36613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Apoyaron</a:t>
            </a:r>
            <a:r>
              <a:rPr lang="en-US" sz="3200" dirty="0" smtClean="0">
                <a:latin typeface="Bookman Old Style" pitchFamily="18" charset="0"/>
              </a:rPr>
              <a:t> la </a:t>
            </a:r>
            <a:r>
              <a:rPr lang="en-US" sz="3200" dirty="0" err="1" smtClean="0">
                <a:latin typeface="Bookman Old Style" pitchFamily="18" charset="0"/>
              </a:rPr>
              <a:t>causa</a:t>
            </a:r>
            <a:r>
              <a:rPr lang="en-US" sz="3200" dirty="0" smtClean="0">
                <a:latin typeface="Bookman Old Style" pitchFamily="18" charset="0"/>
              </a:rPr>
              <a:t> de </a:t>
            </a:r>
            <a:r>
              <a:rPr lang="en-US" sz="3200" dirty="0" err="1" smtClean="0">
                <a:latin typeface="Bookman Old Style" pitchFamily="18" charset="0"/>
              </a:rPr>
              <a:t>independencia</a:t>
            </a:r>
            <a:r>
              <a:rPr lang="en-US" sz="3200" dirty="0" smtClean="0">
                <a:latin typeface="Bookman Old Style" pitchFamily="18" charset="0"/>
              </a:rPr>
              <a:t> de Puerto Rico </a:t>
            </a:r>
            <a:r>
              <a:rPr lang="en-US" sz="3200" dirty="0" err="1" smtClean="0">
                <a:latin typeface="Bookman Old Style" pitchFamily="18" charset="0"/>
              </a:rPr>
              <a:t>porque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si</a:t>
            </a:r>
            <a:r>
              <a:rPr lang="en-US" sz="3200" dirty="0" smtClean="0">
                <a:latin typeface="Bookman Old Style" pitchFamily="18" charset="0"/>
              </a:rPr>
              <a:t> Cuba se </a:t>
            </a:r>
            <a:r>
              <a:rPr lang="en-US" sz="3200" dirty="0" err="1" smtClean="0">
                <a:latin typeface="Bookman Old Style" pitchFamily="18" charset="0"/>
              </a:rPr>
              <a:t>independizaba</a:t>
            </a:r>
            <a:r>
              <a:rPr lang="en-US" sz="3200" dirty="0" smtClean="0">
                <a:latin typeface="Bookman Old Style" pitchFamily="18" charset="0"/>
              </a:rPr>
              <a:t> y la </a:t>
            </a:r>
            <a:r>
              <a:rPr lang="en-US" sz="3200" dirty="0" err="1" smtClean="0">
                <a:latin typeface="Bookman Old Style" pitchFamily="18" charset="0"/>
              </a:rPr>
              <a:t>isla</a:t>
            </a:r>
            <a:r>
              <a:rPr lang="en-US" sz="3200" dirty="0" smtClean="0">
                <a:latin typeface="Bookman Old Style" pitchFamily="18" charset="0"/>
              </a:rPr>
              <a:t> no lo </a:t>
            </a:r>
            <a:r>
              <a:rPr lang="en-US" sz="3200" dirty="0" err="1" smtClean="0">
                <a:latin typeface="Bookman Old Style" pitchFamily="18" charset="0"/>
              </a:rPr>
              <a:t>hacía</a:t>
            </a:r>
            <a:r>
              <a:rPr lang="en-US" sz="3200" dirty="0" smtClean="0">
                <a:latin typeface="Bookman Old Style" pitchFamily="18" charset="0"/>
              </a:rPr>
              <a:t>, </a:t>
            </a:r>
            <a:r>
              <a:rPr lang="en-US" sz="3200" dirty="0" err="1" smtClean="0">
                <a:latin typeface="Bookman Old Style" pitchFamily="18" charset="0"/>
              </a:rPr>
              <a:t>serviría</a:t>
            </a:r>
            <a:r>
              <a:rPr lang="en-US" sz="3200" dirty="0" smtClean="0">
                <a:latin typeface="Bookman Old Style" pitchFamily="18" charset="0"/>
              </a:rPr>
              <a:t> de base Española </a:t>
            </a:r>
            <a:r>
              <a:rPr lang="en-US" sz="3200" dirty="0" err="1" smtClean="0">
                <a:latin typeface="Bookman Old Style" pitchFamily="18" charset="0"/>
              </a:rPr>
              <a:t>para</a:t>
            </a:r>
            <a:r>
              <a:rPr lang="en-US" sz="3200" dirty="0" smtClean="0">
                <a:latin typeface="Bookman Old Style" pitchFamily="18" charset="0"/>
              </a:rPr>
              <a:t> los </a:t>
            </a:r>
            <a:r>
              <a:rPr lang="en-US" sz="3200" dirty="0" err="1" smtClean="0">
                <a:latin typeface="Bookman Old Style" pitchFamily="18" charset="0"/>
              </a:rPr>
              <a:t>ataques</a:t>
            </a:r>
            <a:r>
              <a:rPr lang="en-US" sz="3200" dirty="0" smtClean="0">
                <a:latin typeface="Bookman Old Style" pitchFamily="18" charset="0"/>
              </a:rPr>
              <a:t> contra la </a:t>
            </a:r>
            <a:r>
              <a:rPr lang="en-US" sz="3200" dirty="0" err="1" smtClean="0">
                <a:latin typeface="Bookman Old Style" pitchFamily="18" charset="0"/>
              </a:rPr>
              <a:t>nueva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República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en-US" sz="3200" dirty="0" err="1" smtClean="0">
                <a:latin typeface="Bookman Old Style" pitchFamily="18" charset="0"/>
              </a:rPr>
              <a:t>Cubana</a:t>
            </a:r>
            <a:r>
              <a:rPr lang="en-US" sz="3200" dirty="0" smtClean="0">
                <a:latin typeface="Bookman Old Style" pitchFamily="18" charset="0"/>
              </a:rPr>
              <a:t>.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2819400"/>
            <a:ext cx="19526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2675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297</TotalTime>
  <Words>1216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El Filo de la Insurrección</vt:lpstr>
      <vt:lpstr>La Guerra de los 10 Años</vt:lpstr>
      <vt:lpstr>PowerPoint Presentation</vt:lpstr>
      <vt:lpstr>Guerra Grande Cubana</vt:lpstr>
      <vt:lpstr>Los líderes separatistas puertorriqueños en el exilio estaban divididos en dos corrientes:</vt:lpstr>
      <vt:lpstr>PowerPoint Presentation</vt:lpstr>
      <vt:lpstr>PowerPoint Presentation</vt:lpstr>
      <vt:lpstr>Club Borinquen</vt:lpstr>
      <vt:lpstr>¿Por qué apoyó el Partido Cubano y José Martí la causa de Puerto Rico?</vt:lpstr>
      <vt:lpstr>PowerPoint Presentation</vt:lpstr>
      <vt:lpstr>Puertorriqueños exiliados que ayudaron  a la causa cubana:</vt:lpstr>
      <vt:lpstr>PowerPoint Presentation</vt:lpstr>
      <vt:lpstr>PowerPoint Presentation</vt:lpstr>
      <vt:lpstr>¿Por qué falló el intento revolucionario boricua desde el exilio?</vt:lpstr>
      <vt:lpstr>El levantamiento de Yauco</vt:lpstr>
      <vt:lpstr>La Presión Norteamericana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Camino hacia la Autonomía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Filo de la Insurrección</dc:title>
  <dc:creator>Ruthie</dc:creator>
  <cp:lastModifiedBy>User</cp:lastModifiedBy>
  <cp:revision>43</cp:revision>
  <dcterms:created xsi:type="dcterms:W3CDTF">2012-04-07T23:03:56Z</dcterms:created>
  <dcterms:modified xsi:type="dcterms:W3CDTF">2015-03-16T23:17:36Z</dcterms:modified>
</cp:coreProperties>
</file>