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2" r:id="rId3"/>
    <p:sldId id="257" r:id="rId4"/>
    <p:sldId id="258" r:id="rId5"/>
    <p:sldId id="259" r:id="rId6"/>
    <p:sldId id="283" r:id="rId7"/>
    <p:sldId id="260" r:id="rId8"/>
    <p:sldId id="261" r:id="rId9"/>
    <p:sldId id="262" r:id="rId10"/>
    <p:sldId id="263" r:id="rId11"/>
    <p:sldId id="284" r:id="rId12"/>
    <p:sldId id="264" r:id="rId13"/>
    <p:sldId id="266" r:id="rId14"/>
    <p:sldId id="265" r:id="rId15"/>
    <p:sldId id="267" r:id="rId16"/>
    <p:sldId id="278" r:id="rId17"/>
    <p:sldId id="280" r:id="rId18"/>
    <p:sldId id="268" r:id="rId19"/>
    <p:sldId id="271" r:id="rId20"/>
    <p:sldId id="269" r:id="rId21"/>
    <p:sldId id="270" r:id="rId22"/>
    <p:sldId id="272" r:id="rId23"/>
    <p:sldId id="273" r:id="rId24"/>
    <p:sldId id="274" r:id="rId25"/>
    <p:sldId id="275" r:id="rId26"/>
    <p:sldId id="276" r:id="rId27"/>
    <p:sldId id="277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9" d="100"/>
          <a:sy n="99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55CDB-C93A-4ECC-B8BB-668861E383C4}" type="datetimeFigureOut">
              <a:rPr lang="es-PR" smtClean="0"/>
              <a:t>19/03/2015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262B7-3AFC-4353-B3C3-72ABACBF6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61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262B7-3AFC-4353-B3C3-72ABACBF62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37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262B7-3AFC-4353-B3C3-72ABACBF62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0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7DBF-CC8A-4537-AF35-731441ECCE1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A4A-8FCC-4DC2-8DC6-71B794D8B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7DBF-CC8A-4537-AF35-731441ECCE1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A4A-8FCC-4DC2-8DC6-71B794D8B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7DBF-CC8A-4537-AF35-731441ECCE1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A4A-8FCC-4DC2-8DC6-71B794D8B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7DBF-CC8A-4537-AF35-731441ECCE1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A4A-8FCC-4DC2-8DC6-71B794D8B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7DBF-CC8A-4537-AF35-731441ECCE1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A4A-8FCC-4DC2-8DC6-71B794D8B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7DBF-CC8A-4537-AF35-731441ECCE1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A4A-8FCC-4DC2-8DC6-71B794D8B9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7DBF-CC8A-4537-AF35-731441ECCE1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A4A-8FCC-4DC2-8DC6-71B794D8B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7DBF-CC8A-4537-AF35-731441ECCE1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A4A-8FCC-4DC2-8DC6-71B794D8B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7DBF-CC8A-4537-AF35-731441ECCE1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A4A-8FCC-4DC2-8DC6-71B794D8B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7DBF-CC8A-4537-AF35-731441ECCE1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29BA4A-8FCC-4DC2-8DC6-71B794D8B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7DBF-CC8A-4537-AF35-731441ECCE1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A4A-8FCC-4DC2-8DC6-71B794D8B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1297DBF-CC8A-4537-AF35-731441ECCE1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529BA4A-8FCC-4DC2-8DC6-71B794D8B9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74065" y="1615268"/>
            <a:ext cx="5999614" cy="120430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vida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politica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del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Siglo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XIX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6" name="Picture 2" descr="http://zonaisla.com/community/UserFiles/Ad-Photo-2950-1.jpg?id=201404021957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438" y="4566661"/>
            <a:ext cx="5367779" cy="229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historiapr.files.wordpress.com/2011/03/francisco_m_quino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417" y="1702233"/>
            <a:ext cx="22098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xISDxAQDxAQDxAPDw8PDxAPDw8PDw8PFBQWFhQRFBQYHCggGBolHBQVITEhJSkrLi4uFx8zODMsNygtLisBCgoKDg0OGhAQGywkHhwsLCwsLCwsLCwsLCwsLCwsLCwsLCwsLCwsLCwsLCwsLCwsLCwsLCwsLCwsLCwsLCwsLP/AABEIAQIAwwMBIgACEQEDEQH/xAAcAAACAgMBAQAAAAAAAAAAAAABAgADBAYHCAX/xABLEAACAgEBBQQFBwgGCAcAAAABAgADEQQFBhIhMQdBUXETImGBkTJSYrHB0dIUFiNCQ1RVoXKSk6Oy8CQ0RVNjdOHiCBUlM2SDov/EABkBAAMBAQEAAAAAAAAAAAAAAAECAwAEBf/EACQRAAICAQQCAwEBAQAAAAAAAAABAhEDEiExUQQUEyJBMnEz/9oADAMBAAIRAxEAPwDc33a1PdtC34P+OD829T+/2fCz8c2rHOMVlPgx9HE/Jydmond3Uj/aFnws/HAd3tV/ELPhZ+ObYUErYRlgx9Afk5ezVTsDVfv9v95+OFNgan9/t/vfxzaBAqc4fXx9C+1k7NaOwNR/ELf7z8cH5u6g/wC0Lf7z8c2cVd8cpB6+Po3tZOzVhu3qP4hb/wDv8cI3Y1H8Qu+D/jm0gCQGD4MfRvaydmrjdfUfxG74N+KL+a+o/iF3wP4ptJMVOfnD6+Po3tZOzVG3X1Gf9fuPuP4ow3Wu79fd/V/7ptar3mAnnN8GPoX2snZqZ3Vuz/r93w/6wndSz9+v+A++bU0VVh9fH0b2snZrP5ot3668+5Ylm6T45au4nyWbaEk4cQfBj6G9jJ2aWu6b/ram34J90P5pn95uz5J903JlihIfgx9A9jJ2amm5nL1tTdn/AOv7oTuYn7xef7P7ptxWAib4MfQfYydmorufV33X/FPuj/mfT/vb/wCso+ybIKyT7IxpjfBi6B8+Ts1cbnUd9l/9cfdDNlAhg+CHRvnn2ZpiFoSOcEZE2ITBiOFkIhsViERlEmJagxM2KBRDiWGDESx6KysYDlHxAVms2kpZcwIkuCxsQ6jaReCKUlghIgs2myoJCRCoxGmsyQuJQxMySYAJkw0Y61eMsKiWMZSxOYbsFUThg7+ksUwkQ2aisQP0l4WKRBYaMbEks4YY9mosiMIxPOAnMRGYV6QYjqI+ILNRUK45WNCILDQqiNJiGAZImJMRgIcwFFETEmJTrNo01f8Au2pX/SYA/CYNW8mnc4rL2e2up2HxxFc0uRlib4R9ThhxKqtZxfs7R/SrIl2f8kYmUkwvHX4DEGI0kayekrIglhEGIbEcSsiHlCRFUQgohkxGxDAZIUCK8cmVloUZ0VEyRTDKUKWHrGUQcMfhiMzIolkQRhFY0SQgQwwDpAgMafJ3k22mkoNr8z8lE73bwmDpszdbra6UL2utagcyxx8PGaHrt7dRrrfyXZaMoPJr25HHeR80fznPdt7Y1Gu1ADuTl8KgPqrnoAJ3Lc/d9NHpkrUD0jANa/ezeGfASM5NukduPFGK1Pc+dsLcSmrFmqZtXeebNYSUB9gPX3za6qVUYVQoHQKABLJIFFDuTYICI0BmktgGLbXjpy8vumGNeFda7cIzfIbolnsB7j7J9NhPm7X0KW1tW4yD7mU9zKe4iQWVwM8cZ8mbiDE1/dXazM1mjvOb9P0Y/tqT8l/Pxmx4nXGakrRyzxuLpiAQFZZFjk3FCcMmI0hEImkrYSoiXGIxjIRoxiJI5WGPYtFwjGIOseTY4BDDIIDUQRgYMQ4gHQTON9p+1jZq2qHyaAEA7uLqxnY55x361JGt1HP9q+T74Kstj5szuz/T8e0dPxDI9JxnPsE9ErPP/Zdcp19LHuzjznoBZzp/do7HwgySSSgpJJIIGzCmYt/niZREwdYCciceQePJou8Vho1em1i/qWiqz21ucToYORkdDznPd76f9Ftz3esPMHIm8bGt49NQ56tTUx8yolfElcWgeXHdMyoDGMBE7DhYuJMyQGERgMqcS0ytzGRORUTJAWkj0LZesbMEIiDBxCBCIYpRIkkkMAwDPMfaHy2hqV8LnPunp0zyv2ksRtLVDPL01n1ymJWx4q9jP3I2ia9RWwyMOPhPTOit4q0bxUGeXdza8219Obien9njFar4KBOHI0szO1f80ZcSy0KMsQo8SQBK9S7BTwY4u7PQe2cx3s2BbYzNbqndsZxkJWg8Tk4AmlmS2NGGo6V/5lT/AL6r+0T75dTcrDKkEeIOZ5zs2aqthdSjHwBfB9/DgzsPZ6ANIBU5tx8pmbo3eoHWCWSmg6NjZ9XqVQcz1nx9XtmoDnYmfDiH3zmnaRt6+y40AtSEJDAPybn8onA5TTxRR+tqrHb/AIdXqg/0mYZ9wiaHPexqUeTpW9OtD1OFIIKt05906Fsurg09K/NprU+5ROF7r6Pi1NKGxvRtZWG4uQK8Qznnid+lcENFkvIlqSJAYYDOg5WthYITBGJMBlTCWmV2RkTkY5EkJMkoTLzGEBhEmP8Ao4MMAEMUqiSQiECAZIBnK99OzvSavU2sur9HqrDxio8PDxY6eM6q3SaBpNNWfyzW6k44rnSs94KnAx7ek5s+aWOtJ2+LhjO3I0XYW6j6W6r0wZR6XgAAGCynpnPITuOkZuEeqv8AWP3TWdLQNRXW+eJldXz35HX34m2adeQnIm5y1M6MkVBaTH13peE+jCZx+txGco39a12dGVxwBG4V5JY3eWx7OnvnZsT5m0djV2/KAz0zjnKqLi9S3Jppqmeb9Lp7MtybPcp8fAztvZpomqoJcEFwhYH53P7OGfQo3OoV+PAyOnsn26aVQBVGAP8AOTHnkc2tqBGKimk7s5t2u7OKlbkGBaPR2HHgeIZnLr9Azn1Ex06+yeht89mi/SOpGeHDjzE07Ym79BTjHFnHTOQD74vsfFtQ6wfKrbPh7jbN4XT0hIViie8sOmZ2mc51dYqxwjvXBzk9Z0UH6o3jZPkcmJ5WL41FIkUxoCJ1o4mDEUmNiKRCicivMjxiJW8dEHsVFZJJI4C6MIsdREYUtxljgRBHERnREOJJIRAUQrjkfKaFtnRt+TY5lKda1lg/4bcw3kMzfzMcaQcTHAwRgjuZT4zmz49VM6vGy6Gz5mxlrKH0RBXI5r0JxPtUjlMTRbOrpBSlAi9cDPUzNSRhGimSWp2OIYJGM6tqImNqr+HA72OBPn67bmmo4RfclZfpxGWbQ11NKm/UOqKoOCx+od5nFt6t9BZezaatEXmAzqHYjxw3IeQkFGUnsVuCW52Dbm3qE05f0isrqeEqQQRjrND3W2yrO6g5QnI9h8JyXVbStfkXYjrw5woz4DpPrbA3j9DhXHEM5yPle/xhzeLNrV+jYfJxr6nU9osGuRRzzYg+JE6ROS7B2guo1Wm4eebE/kc/ZOsGL4kWrB5k19SSSSTtOAEBjGITChZAaVGWGIRGRCYnBJJxSRgD4lmZWsYRWGI4jiIojxWXiiRsRYYpRBgbPUYz4HvkzDmBoZMor9JxFn4QvRVBJPmTLwYtvyTML8qwcGc06gy8bkfRzMXXatUrZ2YBVUknuAHWFbgwKnvE0veLcp7shdbatZ/Znmv1za0w6Tku+G8Nus1DtluAEitcnCrnlynyE0NhGQpIHeRwj+c7RsbcWqgH9o56uw+oTH1+4LXEnj4R4CH2q2ihl48ZbykccbQnGSQD4dZUmgccxzx8J1DaHZ6KlJ4i2J8I7I4PIQ+4w+nB8FvZNqlXWfpXWsKljqXIA4+HGOfnO5aHUi2quxeliBh75zXcfc3T3o996FsWBUwSucfKzjr3Tp1VYVQqgKqgKoHQAdAJaDv7dnLm2em+B8QwZgzHI3QTEMaSEV7iYimWiV2Qpk5R2KYIpklCRfCsrVpYsVhT3LFjZiiTMQunsMJMxAYczUHUNmGJCDNQVIYjIxNc2wxU5/yJ9yjWI1r0hgbK1VnUfqhs8OfgYNpbPW5SD6rdzD7ZzeRic1sdfj5FHdmrafa3CRxdPGfRO2EIHrD4iaztWp9O/BevqH5Ljmje+a/tVsjNb+4GeetUdmejphPdHTdLtWs/rDPnMyzaVarniE4Hbti2s/KPLvBiPvfZjBsJ9hlo6/xE5YodnU94N4kKlRiah+UG90ppXisc4UDx8T7JpGo2+XPU/GdT7F6Faq+8qDZxitXI5heEEgR1gk39gSyxhH6m/bG2eNPp66Rz4F9Y+Lnmx+MzcQZhnelSpHlOWp2wGAQwQiMOYDJmCEDZMxLDGJi5hROT/CoyRiBJGsURDLQZjqZaGhaJxdFwis0rNkGYukdzvgtBhBlJMx9dtKqlDZdYlSDqzsFH84dNhTM/M0zfzf8Ap0C+jUi3VMPUrHRPpOe7ymob6dsSKrU7OHG5ypvYYRfag7/OcW1mse2xrLHZ3Y8TMxySZSGL9kWjByOpdn2/q6bX3PrXJXWcPpLDzKPnkxHzefune9Jq0sRbK3V0YZVlIZSPYRPFjuScnmZse6O/Os2ew9BZxVZy1FmWrbyH6p9ogyY0+C6jJHq/XaJLq2rtQOjDmD9Y8DOK7+7tXaF/S1cVmlY8m55rPzX++bbuh2taLV8KXN+SXnlwWkCtj9F+nxm86qiu6tkcLZXYuCDhlZTOWeJPlFIZ3B7HmW+/inytYuMnAm57+7nPob+OsFtNYfUbrwH5jfZNT1KEjpOfToZ3xksis+ZpFNlgStSWZguAOZJ6Cekt0tGmy9n6evUMFe65Q57hbYOS58BgCav2SbhioLrdSn6R/WoRh8he5yPE90w//EJtcomj06HBZrLmx19XCr9ZnZGOpnnZZW9KOxZhBnL+yrtFr1VSaTVvwapAFRnIxeo6YPzvrnTOKFxo5m2mPJIDGEUy3K8SFoxEUrCK01wI7RMmWERWjIk7EJkkgjAMdWhNkxWvAnydrby6fTKWusVfAZyx8hLabIp/h9/inztsby6bSLxai1EGOQJ9Y+Q75yHejtcsfKaFPRDmPSvhmPkOgnM9dtC25y91jWMTkliSZmkuTqx+PJ7vY67vJ20nmmhp59PS3dPMIPtnLNt7wanVuX1Nz2nPIEngXyXoJ8sySevo644oxGzAYIMwOZQaCSCK5BCJt26naHrtBha7fS0j9jcS6AfRPVfdNRkzHvYVpPk9H7vdoOh2rUdNqVFNtg4TVaRwufoP4/zmDu72fqmtdriraepw1IJ52nqAfLv8ZwBW7/DpMg7Qu77rf7R/viyxQluLFThag9meykcY5dB4dJ5r7bdp+m2s6g5XT1pV5N8pv8QmsbL3q1umbio1VyHw4y6HzVsifM1+te617rW47LGLuxxzY9/KZ1G6FhjadsSuwgggkEHIIOCD4zq24fa5ZTw0bQLXVDAFw52oPpfOH8/OclhBgU72ZSUFI9j7I2vTqalt09qWo3RkOfcfAzPDTyFu3vNqdDZ6TTWlPnIedb+xl753XcrtV0urC16gjS6g4GGP6Jz9Fu7yMLhe6OaUJR/w6WIDEqsBAIIIPTHfHMka7RW8QywxDGRGS3K5JCskcBwbevtRZi1ejHAvMekbm58h3Tmmu2hZaxax2cnqSSZjMYpj5MtbI7MeGMOA5kgEMmre5YkmJDJC0rMSCEiCJIwIRBDFRgiSCECUXRgiMtbHopPuM2bs/wB1jtDWV1HIpU8d7DurHUZ8T0nprRbGorRK0prVUUKo4F5AR39SU8ul0ePWGOowfbFM9Ddq3ZyuqqOp0dYGqrHrIuFF6Dux84d08+6ihkZkdSjqcMrAqwPgQYklatDQmpIqhkEEiUDmMpiQx4yoBum6XaLrNDwqthupB51WniUD6J6idv3Q7RtHrgF4/QXHrVYQMn6LdDPLoMsquKnKkg+yW2kRniT4PZ/GPjCZ5z3Q7VtVpQtd/wDpNI5AOf0ij6Ld/vnat1d7tNr6+Kh8OB69TEB193ePaIrg0c0otcn3CZIGMkAtHjNosZ4BGyK5noIMkEMZbmAZMwxcSbtBDmAyYkxFlbMSTMmJIN0jEjLEjLGg9zM9SdmGxtPRs+l9NhvTVq9ln6ztjnny8JuYE4p2C7z/AC9Ba3jZRk9366/b8Z21ZsipnJW7sDLOf9qO7Gls0Wq1T0Ib6qHdLQMPkDlkjrOhTW+0AZ2Xrv8Albv8Jgg9zSVM8ktFjNFgmtzrJJJGQRUm3SCACHEmOcYrLKDADMzdmbTtosWymxq3U5BUkc5gwqY8Zb0xWk0egdhdqdb6apr0/SlcWcJGCQSM+/GYZwRNQQMCSNpRD4SkyCBjIDDaUjoGC9cc8DJ9g8f5iAmDiPj15H2iAxJTpGoMhigw5iKdoNBEkWQmZTVGITIJAsYCJGMnuYUyQwZha08mPpbB2o+l1NOorOGqsV/MA8x7xkT1zsTaSanT1X1nK2orD2ZHSeNlM7j2Bbx5S3Q2Hmh9LTn5p+Uo8jz98eS1RshlX6dk4/Wxj3zX+0FsbL1x/wDi3f4ZsQmqdqFvDsjXHxoZfiQPtk4f0ibPKZimM0UymWrOtDII2QJVmEQLIqpIFDQM0fylcMrSoxIVkMCmItmgjYhgklgBxGalgeEqwblyIIPP2Gfd3e0dRb0hsV7E5rSAQ3Lq4z8ogc8CDUvUxFlrXYC+jX1MMcH5x6nmeeIksi1tVwLdHxX0zAcXIgHBwQcecoM2CnX6dVFfrlAp5cPPjI5vnPWfAaI22t0GLb5FkgkkrHDGAigRo8Ev0AwMEmYROlO0AGIpEYmKZPIl+GRAZ9rdXbTaPWU6lf2bjjHzkPJh8J8WHMEJbUzNWezdmaxbqq7a24ksRXUjvUjImn9s9vDsbU/SNS/FxNe7BN5PSaZ9DY3r6c8dWTzNTdQPI/XPqduluNklfn31Dzxk/ZNFfc5ap0ecCIplmO/u+2Vw5UdSJiMqwquZZjmPCNDHW5mysRTGzBiGUbRhTAIxEE55RaYSZkkxJDcjFocgggkEHkQcEeRmTtC9mb12ZsDlxMWx8ZJJ0vkToxBAZJIsv5GEhXr7pJJyMYIjDpJJOmPAoIZJJQwJJJIjMSCSSK+TG89jbkbYowSMrYDgkZGOhnS+3s/+n0/8yP8AA0EkZf0jnyf2ef26e+LJJDLk6C1O7ygkkllwILBDJFHFMEkkg/6CQySSQgP/2Q=="/>
          <p:cNvSpPr>
            <a:spLocks noChangeAspect="1" noChangeArrowheads="1"/>
          </p:cNvSpPr>
          <p:nvPr/>
        </p:nvSpPr>
        <p:spPr bwMode="auto">
          <a:xfrm>
            <a:off x="155575" y="-1790700"/>
            <a:ext cx="28289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AAAQABAAD/2wCEAAkGBxISDxAQDxAQDxAPDw8PDxAPDw8PDw8PFBQWFhQRFBQYHCggGBolHBQVITEhJSkrLi4uFx8zODMsNygtLisBCgoKDg0OGhAQGywkHhwsLCwsLCwsLCwsLCwsLCwsLCwsLCwsLCwsLCwsLCwsLCwsLCwsLCwsLCwsLCwsLCwsLP/AABEIAQIAwwMBIgACEQEDEQH/xAAcAAACAgMBAQAAAAAAAAAAAAABAgADBAYHCAX/xABLEAACAgEBBQQFBwgGCAcAAAABAgADEQQFBhIhMQdBUXETImGBkTJSYrHB0dIUFiNCQ1RVoXKSk6Oy8CQ0RVNjdOHiCBUlM2SDov/EABkBAAMBAQEAAAAAAAAAAAAAAAECAwAEBf/EACQRAAICAQQCAwEBAQAAAAAAAAABAhEDEiExUQQUEyJBMnEz/9oADAMBAAIRAxEAPwDc33a1PdtC34P+OD829T+/2fCz8c2rHOMVlPgx9HE/Jydmond3Uj/aFnws/HAd3tV/ELPhZ+ObYUErYRlgx9Afk5ezVTsDVfv9v95+OFNgan9/t/vfxzaBAqc4fXx9C+1k7NaOwNR/ELf7z8cH5u6g/wC0Lf7z8c2cVd8cpB6+Po3tZOzVhu3qP4hb/wDv8cI3Y1H8Qu+D/jm0gCQGD4MfRvaydmrjdfUfxG74N+KL+a+o/iF3wP4ptJMVOfnD6+Po3tZOzVG3X1Gf9fuPuP4ow3Wu79fd/V/7ptar3mAnnN8GPoX2snZqZ3Vuz/r93w/6wndSz9+v+A++bU0VVh9fH0b2snZrP5ot3668+5Ylm6T45au4nyWbaEk4cQfBj6G9jJ2aWu6b/ram34J90P5pn95uz5J903JlihIfgx9A9jJ2amm5nL1tTdn/AOv7oTuYn7xef7P7ptxWAib4MfQfYydmorufV33X/FPuj/mfT/vb/wCso+ybIKyT7IxpjfBi6B8+Ts1cbnUd9l/9cfdDNlAhg+CHRvnn2ZpiFoSOcEZE2ITBiOFkIhsViERlEmJagxM2KBRDiWGDESx6KysYDlHxAVms2kpZcwIkuCxsQ6jaReCKUlghIgs2myoJCRCoxGmsyQuJQxMySYAJkw0Y61eMsKiWMZSxOYbsFUThg7+ksUwkQ2aisQP0l4WKRBYaMbEks4YY9mosiMIxPOAnMRGYV6QYjqI+ILNRUK45WNCILDQqiNJiGAZImJMRgIcwFFETEmJTrNo01f8Au2pX/SYA/CYNW8mnc4rL2e2up2HxxFc0uRlib4R9ThhxKqtZxfs7R/SrIl2f8kYmUkwvHX4DEGI0kayekrIglhEGIbEcSsiHlCRFUQgohkxGxDAZIUCK8cmVloUZ0VEyRTDKUKWHrGUQcMfhiMzIolkQRhFY0SQgQwwDpAgMafJ3k22mkoNr8z8lE73bwmDpszdbra6UL2utagcyxx8PGaHrt7dRrrfyXZaMoPJr25HHeR80fznPdt7Y1Gu1ADuTl8KgPqrnoAJ3Lc/d9NHpkrUD0jANa/ezeGfASM5NukduPFGK1Pc+dsLcSmrFmqZtXeebNYSUB9gPX3za6qVUYVQoHQKABLJIFFDuTYICI0BmktgGLbXjpy8vumGNeFda7cIzfIbolnsB7j7J9NhPm7X0KW1tW4yD7mU9zKe4iQWVwM8cZ8mbiDE1/dXazM1mjvOb9P0Y/tqT8l/Pxmx4nXGakrRyzxuLpiAQFZZFjk3FCcMmI0hEImkrYSoiXGIxjIRoxiJI5WGPYtFwjGIOseTY4BDDIIDUQRgYMQ4gHQTON9p+1jZq2qHyaAEA7uLqxnY55x361JGt1HP9q+T74Kstj5szuz/T8e0dPxDI9JxnPsE9ErPP/Zdcp19LHuzjznoBZzp/do7HwgySSSgpJJIIGzCmYt/niZREwdYCciceQePJou8Vho1em1i/qWiqz21ucToYORkdDznPd76f9Ftz3esPMHIm8bGt49NQ56tTUx8yolfElcWgeXHdMyoDGMBE7DhYuJMyQGERgMqcS0ytzGRORUTJAWkj0LZesbMEIiDBxCBCIYpRIkkkMAwDPMfaHy2hqV8LnPunp0zyv2ksRtLVDPL01n1ymJWx4q9jP3I2ia9RWwyMOPhPTOit4q0bxUGeXdza8219Obien9njFar4KBOHI0szO1f80ZcSy0KMsQo8SQBK9S7BTwY4u7PQe2cx3s2BbYzNbqndsZxkJWg8Tk4AmlmS2NGGo6V/5lT/AL6r+0T75dTcrDKkEeIOZ5zs2aqthdSjHwBfB9/DgzsPZ6ANIBU5tx8pmbo3eoHWCWSmg6NjZ9XqVQcz1nx9XtmoDnYmfDiH3zmnaRt6+y40AtSEJDAPybn8onA5TTxRR+tqrHb/AIdXqg/0mYZ9wiaHPexqUeTpW9OtD1OFIIKt05906Fsurg09K/NprU+5ROF7r6Pi1NKGxvRtZWG4uQK8Qznnid+lcENFkvIlqSJAYYDOg5WthYITBGJMBlTCWmV2RkTkY5EkJMkoTLzGEBhEmP8Ao4MMAEMUqiSQiECAZIBnK99OzvSavU2sur9HqrDxio8PDxY6eM6q3SaBpNNWfyzW6k44rnSs94KnAx7ek5s+aWOtJ2+LhjO3I0XYW6j6W6r0wZR6XgAAGCynpnPITuOkZuEeqv8AWP3TWdLQNRXW+eJldXz35HX34m2adeQnIm5y1M6MkVBaTH13peE+jCZx+txGco39a12dGVxwBG4V5JY3eWx7OnvnZsT5m0djV2/KAz0zjnKqLi9S3Jppqmeb9Lp7MtybPcp8fAztvZpomqoJcEFwhYH53P7OGfQo3OoV+PAyOnsn26aVQBVGAP8AOTHnkc2tqBGKimk7s5t2u7OKlbkGBaPR2HHgeIZnLr9Azn1Ex06+yeht89mi/SOpGeHDjzE07Ym79BTjHFnHTOQD74vsfFtQ6wfKrbPh7jbN4XT0hIViie8sOmZ2mc51dYqxwjvXBzk9Z0UH6o3jZPkcmJ5WL41FIkUxoCJ1o4mDEUmNiKRCicivMjxiJW8dEHsVFZJJI4C6MIsdREYUtxljgRBHERnREOJJIRAUQrjkfKaFtnRt+TY5lKda1lg/4bcw3kMzfzMcaQcTHAwRgjuZT4zmz49VM6vGy6Gz5mxlrKH0RBXI5r0JxPtUjlMTRbOrpBSlAi9cDPUzNSRhGimSWp2OIYJGM6tqImNqr+HA72OBPn67bmmo4RfclZfpxGWbQ11NKm/UOqKoOCx+od5nFt6t9BZezaatEXmAzqHYjxw3IeQkFGUnsVuCW52Dbm3qE05f0isrqeEqQQRjrND3W2yrO6g5QnI9h8JyXVbStfkXYjrw5woz4DpPrbA3j9DhXHEM5yPle/xhzeLNrV+jYfJxr6nU9osGuRRzzYg+JE6ROS7B2guo1Wm4eebE/kc/ZOsGL4kWrB5k19SSSSTtOAEBjGITChZAaVGWGIRGRCYnBJJxSRgD4lmZWsYRWGI4jiIojxWXiiRsRYYpRBgbPUYz4HvkzDmBoZMor9JxFn4QvRVBJPmTLwYtvyTML8qwcGc06gy8bkfRzMXXatUrZ2YBVUknuAHWFbgwKnvE0veLcp7shdbatZ/Znmv1za0w6Tku+G8Nus1DtluAEitcnCrnlynyE0NhGQpIHeRwj+c7RsbcWqgH9o56uw+oTH1+4LXEnj4R4CH2q2ihl48ZbykccbQnGSQD4dZUmgccxzx8J1DaHZ6KlJ4i2J8I7I4PIQ+4w+nB8FvZNqlXWfpXWsKljqXIA4+HGOfnO5aHUi2quxeliBh75zXcfc3T3o996FsWBUwSucfKzjr3Tp1VYVQqgKqgKoHQAdAJaDv7dnLm2em+B8QwZgzHI3QTEMaSEV7iYimWiV2Qpk5R2KYIpklCRfCsrVpYsVhT3LFjZiiTMQunsMJMxAYczUHUNmGJCDNQVIYjIxNc2wxU5/yJ9yjWI1r0hgbK1VnUfqhs8OfgYNpbPW5SD6rdzD7ZzeRic1sdfj5FHdmrafa3CRxdPGfRO2EIHrD4iaztWp9O/BevqH5Ljmje+a/tVsjNb+4GeetUdmejphPdHTdLtWs/rDPnMyzaVarniE4Hbti2s/KPLvBiPvfZjBsJ9hlo6/xE5YodnU94N4kKlRiah+UG90ppXisc4UDx8T7JpGo2+XPU/GdT7F6Faq+8qDZxitXI5heEEgR1gk39gSyxhH6m/bG2eNPp66Rz4F9Y+Lnmx+MzcQZhnelSpHlOWp2wGAQwQiMOYDJmCEDZMxLDGJi5hROT/CoyRiBJGsURDLQZjqZaGhaJxdFwis0rNkGYukdzvgtBhBlJMx9dtKqlDZdYlSDqzsFH84dNhTM/M0zfzf8Ap0C+jUi3VMPUrHRPpOe7ymob6dsSKrU7OHG5ypvYYRfag7/OcW1mse2xrLHZ3Y8TMxySZSGL9kWjByOpdn2/q6bX3PrXJXWcPpLDzKPnkxHzefune9Jq0sRbK3V0YZVlIZSPYRPFjuScnmZse6O/Os2ew9BZxVZy1FmWrbyH6p9ogyY0+C6jJHq/XaJLq2rtQOjDmD9Y8DOK7+7tXaF/S1cVmlY8m55rPzX++bbuh2taLV8KXN+SXnlwWkCtj9F+nxm86qiu6tkcLZXYuCDhlZTOWeJPlFIZ3B7HmW+/inytYuMnAm57+7nPob+OsFtNYfUbrwH5jfZNT1KEjpOfToZ3xksis+ZpFNlgStSWZguAOZJ6Cekt0tGmy9n6evUMFe65Q57hbYOS58BgCav2SbhioLrdSn6R/WoRh8he5yPE90w//EJtcomj06HBZrLmx19XCr9ZnZGOpnnZZW9KOxZhBnL+yrtFr1VSaTVvwapAFRnIxeo6YPzvrnTOKFxo5m2mPJIDGEUy3K8SFoxEUrCK01wI7RMmWERWjIk7EJkkgjAMdWhNkxWvAnydrby6fTKWusVfAZyx8hLabIp/h9/inztsby6bSLxai1EGOQJ9Y+Q75yHejtcsfKaFPRDmPSvhmPkOgnM9dtC25y91jWMTkliSZmkuTqx+PJ7vY67vJ20nmmhp59PS3dPMIPtnLNt7wanVuX1Nz2nPIEngXyXoJ8sySevo644oxGzAYIMwOZQaCSCK5BCJt26naHrtBha7fS0j9jcS6AfRPVfdNRkzHvYVpPk9H7vdoOh2rUdNqVFNtg4TVaRwufoP4/zmDu72fqmtdriraepw1IJ52nqAfLv8ZwBW7/DpMg7Qu77rf7R/viyxQluLFThag9meykcY5dB4dJ5r7bdp+m2s6g5XT1pV5N8pv8QmsbL3q1umbio1VyHw4y6HzVsifM1+te617rW47LGLuxxzY9/KZ1G6FhjadsSuwgggkEHIIOCD4zq24fa5ZTw0bQLXVDAFw52oPpfOH8/OclhBgU72ZSUFI9j7I2vTqalt09qWo3RkOfcfAzPDTyFu3vNqdDZ6TTWlPnIedb+xl753XcrtV0urC16gjS6g4GGP6Jz9Fu7yMLhe6OaUJR/w6WIDEqsBAIIIPTHfHMka7RW8QywxDGRGS3K5JCskcBwbevtRZi1ejHAvMekbm58h3Tmmu2hZaxax2cnqSSZjMYpj5MtbI7MeGMOA5kgEMmre5YkmJDJC0rMSCEiCJIwIRBDFRgiSCECUXRgiMtbHopPuM2bs/wB1jtDWV1HIpU8d7DurHUZ8T0nprRbGorRK0prVUUKo4F5AR39SU8ul0ePWGOowfbFM9Ddq3ZyuqqOp0dYGqrHrIuFF6Dux84d08+6ihkZkdSjqcMrAqwPgQYklatDQmpIqhkEEiUDmMpiQx4yoBum6XaLrNDwqthupB51WniUD6J6idv3Q7RtHrgF4/QXHrVYQMn6LdDPLoMsquKnKkg+yW2kRniT4PZ/GPjCZ5z3Q7VtVpQtd/wDpNI5AOf0ij6Ld/vnat1d7tNr6+Kh8OB69TEB193ePaIrg0c0otcn3CZIGMkAtHjNosZ4BGyK5noIMkEMZbmAZMwxcSbtBDmAyYkxFlbMSTMmJIN0jEjLEjLGg9zM9SdmGxtPRs+l9NhvTVq9ln6ztjnny8JuYE4p2C7z/AC9Ba3jZRk9366/b8Z21ZsipnJW7sDLOf9qO7Gls0Wq1T0Ib6qHdLQMPkDlkjrOhTW+0AZ2Xrv8Albv8Jgg9zSVM8ktFjNFgmtzrJJJGQRUm3SCACHEmOcYrLKDADMzdmbTtosWymxq3U5BUkc5gwqY8Zb0xWk0egdhdqdb6apr0/SlcWcJGCQSM+/GYZwRNQQMCSNpRD4SkyCBjIDDaUjoGC9cc8DJ9g8f5iAmDiPj15H2iAxJTpGoMhigw5iKdoNBEkWQmZTVGITIJAsYCJGMnuYUyQwZha08mPpbB2o+l1NOorOGqsV/MA8x7xkT1zsTaSanT1X1nK2orD2ZHSeNlM7j2Bbx5S3Q2Hmh9LTn5p+Uo8jz98eS1RshlX6dk4/Wxj3zX+0FsbL1x/wDi3f4ZsQmqdqFvDsjXHxoZfiQPtk4f0ibPKZimM0UymWrOtDII2QJVmEQLIqpIFDQM0fylcMrSoxIVkMCmItmgjYhgklgBxGalgeEqwblyIIPP2Gfd3e0dRb0hsV7E5rSAQ3Lq4z8ogc8CDUvUxFlrXYC+jX1MMcH5x6nmeeIksi1tVwLdHxX0zAcXIgHBwQcecoM2CnX6dVFfrlAp5cPPjI5vnPWfAaI22t0GLb5FkgkkrHDGAigRo8Ev0AwMEmYROlO0AGIpEYmKZPIl+GRAZ9rdXbTaPWU6lf2bjjHzkPJh8J8WHMEJbUzNWezdmaxbqq7a24ksRXUjvUjImn9s9vDsbU/SNS/FxNe7BN5PSaZ9DY3r6c8dWTzNTdQPI/XPqduluNklfn31Dzxk/ZNFfc5ap0ecCIplmO/u+2Vw5UdSJiMqwquZZjmPCNDHW5mysRTGzBiGUbRhTAIxEE55RaYSZkkxJDcjFocgggkEHkQcEeRmTtC9mb12ZsDlxMWx8ZJJ0vkToxBAZJIsv5GEhXr7pJJyMYIjDpJJOmPAoIZJJQwJJJIjMSCSSK+TG89jbkbYowSMrYDgkZGOhnS+3s/+n0/8yP8AA0EkZf0jnyf2ef26e+LJJDLk6C1O7ygkkllwILBDJFHFMEkkg/6CQySSQgP/2Q=="/>
          <p:cNvSpPr>
            <a:spLocks noChangeAspect="1" noChangeArrowheads="1"/>
          </p:cNvSpPr>
          <p:nvPr/>
        </p:nvSpPr>
        <p:spPr bwMode="auto">
          <a:xfrm>
            <a:off x="307975" y="-1638300"/>
            <a:ext cx="28289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www.camaraderepresentantes.org/1_y_9_Rossy%20%282%2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1" t="3886" r="6121"/>
          <a:stretch/>
        </p:blipFill>
        <p:spPr bwMode="auto">
          <a:xfrm>
            <a:off x="2174019" y="4566660"/>
            <a:ext cx="1581420" cy="229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Autonomía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independencia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o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anexión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36" name="Picture 12" descr="https://encrypted-tbn0.gstatic.com/images?q=tbn:ANd9GcSzinJNcc_lW_74-pBgGKmwff4msV4F0HtOi_ZtKlAKUDSeBPG3JMG-Mtv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263" y="2362200"/>
            <a:ext cx="1656154" cy="219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aseball used by Esteban Bellán, 1871. Courtesy of the National Baseball Hall of Fame and Museum, Cooperstown, NY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4862"/>
            <a:ext cx="2180946" cy="124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3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 smtClean="0">
                <a:latin typeface="Bookman Old Style" pitchFamily="18" charset="0"/>
              </a:rPr>
              <a:t>La diferencia entre ambos modelos era que el cubano proponía un grado menor de autonomía o autogobierno que el canadiense.</a:t>
            </a:r>
          </a:p>
          <a:p>
            <a:endParaRPr lang="es-PR" sz="2800" dirty="0">
              <a:latin typeface="Bookman Old Style" pitchFamily="18" charset="0"/>
            </a:endParaRPr>
          </a:p>
          <a:p>
            <a:r>
              <a:rPr lang="es-PR" sz="2800" dirty="0" smtClean="0">
                <a:latin typeface="Bookman Old Style" pitchFamily="18" charset="0"/>
              </a:rPr>
              <a:t>Algunos líderes liberales reformistas siguieron con ideas de asimilación, aunque no aceptaban la poca participación democrática del régimen colonial. Entre ellos estaban José Celis Aguilera, </a:t>
            </a:r>
            <a:r>
              <a:rPr lang="es-PR" sz="2800" dirty="0" err="1" smtClean="0">
                <a:latin typeface="Bookman Old Style" pitchFamily="18" charset="0"/>
              </a:rPr>
              <a:t>Jose</a:t>
            </a:r>
            <a:r>
              <a:rPr lang="es-PR" sz="2800" dirty="0" smtClean="0">
                <a:latin typeface="Bookman Old Style" pitchFamily="18" charset="0"/>
              </a:rPr>
              <a:t> Julián Acosta y Manuel Fernández Juncos.</a:t>
            </a:r>
            <a:endParaRPr lang="es-PR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8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145" y="609600"/>
            <a:ext cx="51192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Manuel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Fernández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Juncos</a:t>
            </a:r>
          </a:p>
          <a:p>
            <a:endParaRPr lang="en-US" sz="2800" b="1" dirty="0">
              <a:latin typeface="Bookman Old Style" pitchFamily="18" charset="0"/>
            </a:endParaRPr>
          </a:p>
          <a:p>
            <a:r>
              <a:rPr lang="en-US" sz="2400" dirty="0" err="1" smtClean="0">
                <a:latin typeface="Bookman Old Style" pitchFamily="18" charset="0"/>
              </a:rPr>
              <a:t>Aunque</a:t>
            </a:r>
            <a:r>
              <a:rPr lang="en-US" sz="2400" dirty="0" smtClean="0">
                <a:latin typeface="Bookman Old Style" pitchFamily="18" charset="0"/>
              </a:rPr>
              <a:t> natural de Asturias, </a:t>
            </a:r>
            <a:r>
              <a:rPr lang="en-US" sz="2400" dirty="0" err="1" smtClean="0">
                <a:latin typeface="Bookman Old Style" pitchFamily="18" charset="0"/>
              </a:rPr>
              <a:t>España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err="1" smtClean="0">
                <a:latin typeface="Bookman Old Style" pitchFamily="18" charset="0"/>
              </a:rPr>
              <a:t>fue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criado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desde</a:t>
            </a:r>
            <a:r>
              <a:rPr lang="en-US" sz="2400" dirty="0" smtClean="0">
                <a:latin typeface="Bookman Old Style" pitchFamily="18" charset="0"/>
              </a:rPr>
              <a:t> los </a:t>
            </a:r>
            <a:r>
              <a:rPr lang="en-US" sz="2400" dirty="0" err="1" smtClean="0">
                <a:latin typeface="Bookman Old Style" pitchFamily="18" charset="0"/>
              </a:rPr>
              <a:t>doce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años</a:t>
            </a:r>
            <a:r>
              <a:rPr lang="en-US" sz="2400" dirty="0" smtClean="0">
                <a:latin typeface="Bookman Old Style" pitchFamily="18" charset="0"/>
              </a:rPr>
              <a:t> en Puerto Rico y </a:t>
            </a:r>
            <a:r>
              <a:rPr lang="en-US" sz="2400" dirty="0" err="1" smtClean="0">
                <a:latin typeface="Bookman Old Style" pitchFamily="18" charset="0"/>
              </a:rPr>
              <a:t>fue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uno</a:t>
            </a:r>
            <a:r>
              <a:rPr lang="en-US" sz="2400" dirty="0" smtClean="0">
                <a:latin typeface="Bookman Old Style" pitchFamily="18" charset="0"/>
              </a:rPr>
              <a:t> de los </a:t>
            </a:r>
            <a:r>
              <a:rPr lang="en-US" sz="2400" dirty="0" err="1" smtClean="0">
                <a:latin typeface="Bookman Old Style" pitchFamily="18" charset="0"/>
              </a:rPr>
              <a:t>líderes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liberales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reformistas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más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reconocidos</a:t>
            </a:r>
            <a:r>
              <a:rPr lang="en-US" sz="2400" dirty="0" smtClean="0">
                <a:latin typeface="Bookman Old Style" pitchFamily="18" charset="0"/>
              </a:rPr>
              <a:t> del </a:t>
            </a:r>
            <a:r>
              <a:rPr lang="en-US" sz="2400" dirty="0" err="1" smtClean="0">
                <a:latin typeface="Bookman Old Style" pitchFamily="18" charset="0"/>
              </a:rPr>
              <a:t>país</a:t>
            </a:r>
            <a:r>
              <a:rPr lang="en-US" sz="2400" dirty="0" smtClean="0">
                <a:latin typeface="Bookman Old Style" pitchFamily="18" charset="0"/>
              </a:rPr>
              <a:t>. </a:t>
            </a:r>
            <a:r>
              <a:rPr lang="en-US" sz="2400" dirty="0">
                <a:latin typeface="Bookman Old Style" pitchFamily="18" charset="0"/>
              </a:rPr>
              <a:t>C</a:t>
            </a:r>
            <a:r>
              <a:rPr lang="en-US" sz="2400" dirty="0" smtClean="0">
                <a:latin typeface="Bookman Old Style" pitchFamily="18" charset="0"/>
              </a:rPr>
              <a:t>omo </a:t>
            </a:r>
            <a:r>
              <a:rPr lang="en-US" sz="2400" dirty="0" err="1" smtClean="0">
                <a:latin typeface="Bookman Old Style" pitchFamily="18" charset="0"/>
              </a:rPr>
              <a:t>periodista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fundó</a:t>
            </a:r>
            <a:r>
              <a:rPr lang="en-US" sz="2400" dirty="0" smtClean="0">
                <a:latin typeface="Bookman Old Style" pitchFamily="18" charset="0"/>
              </a:rPr>
              <a:t> el </a:t>
            </a:r>
            <a:r>
              <a:rPr lang="en-US" sz="2400" dirty="0" err="1" smtClean="0">
                <a:latin typeface="Bookman Old Style" pitchFamily="18" charset="0"/>
              </a:rPr>
              <a:t>periódico</a:t>
            </a:r>
            <a:r>
              <a:rPr lang="en-US" sz="2400" dirty="0" smtClean="0">
                <a:latin typeface="Bookman Old Style" pitchFamily="18" charset="0"/>
              </a:rPr>
              <a:t> “ El </a:t>
            </a:r>
            <a:r>
              <a:rPr lang="en-US" sz="2400" dirty="0" err="1" smtClean="0">
                <a:latin typeface="Bookman Old Style" pitchFamily="18" charset="0"/>
              </a:rPr>
              <a:t>Buscapié</a:t>
            </a:r>
            <a:r>
              <a:rPr lang="en-US" sz="2400" dirty="0" smtClean="0">
                <a:latin typeface="Bookman Old Style" pitchFamily="18" charset="0"/>
              </a:rPr>
              <a:t>” en1877.</a:t>
            </a:r>
            <a:endParaRPr lang="en-US" sz="2400" dirty="0">
              <a:latin typeface="Bookman Old Style" pitchFamily="18" charset="0"/>
            </a:endParaRPr>
          </a:p>
        </p:txBody>
      </p:sp>
      <p:pic>
        <p:nvPicPr>
          <p:cNvPr id="2050" name="Picture 2" descr="http://upload.wikimedia.org/wikipedia/en/1/16/Manuel_Fernandez_Junc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982" y="685394"/>
            <a:ext cx="3360944" cy="4114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6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Periódicos de afiliación autonomista que surgen a partir del 1885</a:t>
            </a:r>
            <a:r>
              <a:rPr lang="es-P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:</a:t>
            </a:r>
          </a:p>
          <a:p>
            <a:endParaRPr lang="es-PR" sz="800" dirty="0" smtClean="0">
              <a:latin typeface="Bookman Old Style" pitchFamily="18" charset="0"/>
            </a:endParaRPr>
          </a:p>
          <a:p>
            <a:endParaRPr lang="es-PR" sz="2800" dirty="0">
              <a:latin typeface="Bookman Old Style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s-PR" sz="2800" dirty="0" smtClean="0">
                <a:latin typeface="Bookman Old Style" pitchFamily="18" charset="0"/>
              </a:rPr>
              <a:t>El País (</a:t>
            </a:r>
            <a:r>
              <a:rPr lang="es-PR" sz="2800" dirty="0" err="1" smtClean="0">
                <a:latin typeface="Bookman Old Style" pitchFamily="18" charset="0"/>
              </a:rPr>
              <a:t>Mayaguez</a:t>
            </a:r>
            <a:r>
              <a:rPr lang="es-PR" sz="2800" dirty="0" smtClean="0">
                <a:latin typeface="Bookman Old Style" pitchFamily="18" charset="0"/>
              </a:rPr>
              <a:t>)</a:t>
            </a:r>
          </a:p>
          <a:p>
            <a:pPr marL="514350" indent="-514350">
              <a:buFont typeface="+mj-lt"/>
              <a:buAutoNum type="alphaLcPeriod"/>
            </a:pPr>
            <a:endParaRPr lang="es-PR" sz="28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s-PR" sz="2800" dirty="0" smtClean="0">
                <a:latin typeface="Bookman Old Style" pitchFamily="18" charset="0"/>
              </a:rPr>
              <a:t>La Revista de Puerto Rico  (San Juan)</a:t>
            </a:r>
          </a:p>
          <a:p>
            <a:pPr marL="514350" indent="-514350">
              <a:buFont typeface="+mj-lt"/>
              <a:buAutoNum type="alphaLcPeriod"/>
            </a:pPr>
            <a:endParaRPr lang="es-PR" sz="28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s-PR" sz="2800" dirty="0" smtClean="0">
                <a:latin typeface="Bookman Old Style" pitchFamily="18" charset="0"/>
              </a:rPr>
              <a:t>El Clamor del País  (San Juan)</a:t>
            </a:r>
          </a:p>
          <a:p>
            <a:pPr marL="514350" indent="-514350">
              <a:buFont typeface="+mj-lt"/>
              <a:buAutoNum type="alphaLcPeriod"/>
            </a:pPr>
            <a:endParaRPr lang="es-PR" sz="28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s-PR" sz="2800" dirty="0" smtClean="0">
                <a:latin typeface="Bookman Old Style" pitchFamily="18" charset="0"/>
              </a:rPr>
              <a:t>El Boletín Mercantil (que ya existía)</a:t>
            </a:r>
            <a:endParaRPr lang="es-PR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3615" y="1903243"/>
            <a:ext cx="6209369" cy="1089427"/>
          </a:xfrm>
        </p:spPr>
        <p:txBody>
          <a:bodyPr/>
          <a:lstStyle/>
          <a:p>
            <a:r>
              <a:rPr lang="es-P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El Plan de Ponce de 1886</a:t>
            </a:r>
            <a:r>
              <a:rPr lang="es-P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s-P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3962400"/>
            <a:ext cx="5867400" cy="3553288"/>
          </a:xfrm>
        </p:spPr>
        <p:txBody>
          <a:bodyPr>
            <a:normAutofit/>
          </a:bodyPr>
          <a:lstStyle/>
          <a:p>
            <a:r>
              <a:rPr lang="es-PR" sz="2800" b="0" dirty="0">
                <a:latin typeface="Bookman Old Style" pitchFamily="18" charset="0"/>
              </a:rPr>
              <a:t>Organizado por </a:t>
            </a:r>
            <a:r>
              <a:rPr lang="es-PR" sz="2800" b="0" dirty="0" smtClean="0">
                <a:latin typeface="Bookman Old Style" pitchFamily="18" charset="0"/>
              </a:rPr>
              <a:t>los</a:t>
            </a:r>
          </a:p>
          <a:p>
            <a:r>
              <a:rPr lang="es-PR" sz="2800" b="0" dirty="0" smtClean="0">
                <a:latin typeface="Bookman Old Style" pitchFamily="18" charset="0"/>
              </a:rPr>
              <a:t>liberales reformistas del </a:t>
            </a:r>
          </a:p>
          <a:p>
            <a:r>
              <a:rPr lang="es-P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Nuevo</a:t>
            </a:r>
            <a:r>
              <a:rPr lang="es-P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s-P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Partido Autonomista</a:t>
            </a:r>
          </a:p>
          <a:p>
            <a:r>
              <a:rPr lang="es-P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Puertorriqueño</a:t>
            </a:r>
            <a:r>
              <a:rPr lang="es-PR" sz="2800" dirty="0">
                <a:latin typeface="Bookman Old Style" pitchFamily="18" charset="0"/>
              </a:rPr>
              <a:t>.</a:t>
            </a:r>
          </a:p>
          <a:p>
            <a:endParaRPr lang="es-PR" b="0" dirty="0">
              <a:latin typeface="Bookman Old Style" pitchFamily="18" charset="0"/>
            </a:endParaRPr>
          </a:p>
          <a:p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079207" y="6693695"/>
            <a:ext cx="28576" cy="28576"/>
          </a:xfrm>
          <a:custGeom>
            <a:avLst/>
            <a:gdLst/>
            <a:ahLst/>
            <a:cxnLst/>
            <a:rect l="0" t="0" r="0" b="0"/>
            <a:pathLst>
              <a:path w="28576" h="28576">
                <a:moveTo>
                  <a:pt x="28575" y="28575"/>
                </a:moveTo>
                <a:lnTo>
                  <a:pt x="21431" y="21431"/>
                </a:lnTo>
                <a:lnTo>
                  <a:pt x="14288" y="14287"/>
                </a:lnTo>
                <a:lnTo>
                  <a:pt x="14288" y="7143"/>
                </a:lnTo>
                <a:lnTo>
                  <a:pt x="7144" y="7143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493795" y="512206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436645" y="509349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336632" y="5093494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929438" y="4736307"/>
            <a:ext cx="135733" cy="142875"/>
          </a:xfrm>
          <a:custGeom>
            <a:avLst/>
            <a:gdLst/>
            <a:ahLst/>
            <a:cxnLst/>
            <a:rect l="0" t="0" r="0" b="0"/>
            <a:pathLst>
              <a:path w="135733" h="142875">
                <a:moveTo>
                  <a:pt x="135732" y="50006"/>
                </a:moveTo>
                <a:lnTo>
                  <a:pt x="135732" y="42862"/>
                </a:lnTo>
                <a:lnTo>
                  <a:pt x="128588" y="42862"/>
                </a:lnTo>
                <a:lnTo>
                  <a:pt x="128588" y="42862"/>
                </a:lnTo>
                <a:lnTo>
                  <a:pt x="128588" y="42862"/>
                </a:lnTo>
                <a:lnTo>
                  <a:pt x="121444" y="35718"/>
                </a:lnTo>
                <a:lnTo>
                  <a:pt x="121444" y="35718"/>
                </a:lnTo>
                <a:lnTo>
                  <a:pt x="114300" y="35718"/>
                </a:lnTo>
                <a:lnTo>
                  <a:pt x="114300" y="28575"/>
                </a:lnTo>
                <a:lnTo>
                  <a:pt x="107157" y="28575"/>
                </a:lnTo>
                <a:lnTo>
                  <a:pt x="100013" y="21431"/>
                </a:lnTo>
                <a:lnTo>
                  <a:pt x="92869" y="21431"/>
                </a:lnTo>
                <a:lnTo>
                  <a:pt x="85725" y="21431"/>
                </a:lnTo>
                <a:lnTo>
                  <a:pt x="78582" y="14287"/>
                </a:lnTo>
                <a:lnTo>
                  <a:pt x="71438" y="14287"/>
                </a:lnTo>
                <a:lnTo>
                  <a:pt x="64294" y="14287"/>
                </a:lnTo>
                <a:lnTo>
                  <a:pt x="50007" y="7143"/>
                </a:lnTo>
                <a:lnTo>
                  <a:pt x="42863" y="7143"/>
                </a:lnTo>
                <a:lnTo>
                  <a:pt x="35719" y="7143"/>
                </a:lnTo>
                <a:lnTo>
                  <a:pt x="28575" y="0"/>
                </a:lnTo>
                <a:lnTo>
                  <a:pt x="14288" y="7143"/>
                </a:lnTo>
                <a:lnTo>
                  <a:pt x="7144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0" y="14287"/>
                </a:lnTo>
                <a:lnTo>
                  <a:pt x="7144" y="21431"/>
                </a:lnTo>
                <a:lnTo>
                  <a:pt x="7144" y="21431"/>
                </a:lnTo>
                <a:lnTo>
                  <a:pt x="14288" y="35718"/>
                </a:lnTo>
                <a:lnTo>
                  <a:pt x="28575" y="35718"/>
                </a:lnTo>
                <a:lnTo>
                  <a:pt x="35719" y="42862"/>
                </a:lnTo>
                <a:lnTo>
                  <a:pt x="42863" y="57150"/>
                </a:lnTo>
                <a:lnTo>
                  <a:pt x="57150" y="64293"/>
                </a:lnTo>
                <a:lnTo>
                  <a:pt x="64294" y="71437"/>
                </a:lnTo>
                <a:lnTo>
                  <a:pt x="78582" y="85725"/>
                </a:lnTo>
                <a:lnTo>
                  <a:pt x="85725" y="92868"/>
                </a:lnTo>
                <a:lnTo>
                  <a:pt x="100013" y="107156"/>
                </a:lnTo>
                <a:lnTo>
                  <a:pt x="107157" y="114300"/>
                </a:lnTo>
                <a:lnTo>
                  <a:pt x="114300" y="121443"/>
                </a:lnTo>
                <a:lnTo>
                  <a:pt x="121444" y="128587"/>
                </a:lnTo>
                <a:lnTo>
                  <a:pt x="121444" y="128587"/>
                </a:lnTo>
                <a:lnTo>
                  <a:pt x="121444" y="135731"/>
                </a:lnTo>
                <a:lnTo>
                  <a:pt x="128588" y="135731"/>
                </a:lnTo>
                <a:lnTo>
                  <a:pt x="128588" y="142874"/>
                </a:lnTo>
                <a:lnTo>
                  <a:pt x="121444" y="142874"/>
                </a:lnTo>
                <a:lnTo>
                  <a:pt x="121444" y="142874"/>
                </a:lnTo>
                <a:lnTo>
                  <a:pt x="114300" y="142874"/>
                </a:lnTo>
                <a:lnTo>
                  <a:pt x="107157" y="135731"/>
                </a:lnTo>
                <a:lnTo>
                  <a:pt x="100013" y="135731"/>
                </a:lnTo>
                <a:lnTo>
                  <a:pt x="85725" y="128587"/>
                </a:lnTo>
                <a:lnTo>
                  <a:pt x="71438" y="128587"/>
                </a:lnTo>
                <a:lnTo>
                  <a:pt x="57150" y="114300"/>
                </a:lnTo>
                <a:lnTo>
                  <a:pt x="5715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382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El Plan de Ponce de 1886</a:t>
            </a:r>
          </a:p>
          <a:p>
            <a:endParaRPr lang="es-PR" sz="2000" dirty="0">
              <a:latin typeface="Bookman Old Style" pitchFamily="18" charset="0"/>
            </a:endParaRPr>
          </a:p>
          <a:p>
            <a:r>
              <a:rPr lang="es-PR" sz="2800" dirty="0" smtClean="0">
                <a:latin typeface="Bookman Old Style" pitchFamily="18" charset="0"/>
              </a:rPr>
              <a:t>Pedía la autonomía provincial y municipal para la isla, con mayores poderes políticos y administrativos pero dentro de la unidad nacional.</a:t>
            </a:r>
          </a:p>
          <a:p>
            <a:endParaRPr lang="es-PR" sz="2000" dirty="0">
              <a:latin typeface="Bookman Old Style" pitchFamily="18" charset="0"/>
            </a:endParaRPr>
          </a:p>
          <a:p>
            <a:r>
              <a:rPr lang="es-PR" sz="2800" dirty="0" smtClean="0">
                <a:latin typeface="Bookman Old Style" pitchFamily="18" charset="0"/>
              </a:rPr>
              <a:t>Coincidió con una gran crisis económica provocada por el monopolio comercial de los peninsulares y la circulación de una plata mexicana de muy poco valor.</a:t>
            </a:r>
            <a:endParaRPr lang="es-PR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5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latin typeface="Bookman Old Style" pitchFamily="18" charset="0"/>
              </a:rPr>
              <a:t>L</a:t>
            </a:r>
            <a:r>
              <a:rPr lang="es-PR" sz="3200" dirty="0" smtClean="0">
                <a:latin typeface="Bookman Old Style" pitchFamily="18" charset="0"/>
              </a:rPr>
              <a:t>os </a:t>
            </a:r>
            <a:r>
              <a:rPr lang="es-PR" sz="3200" dirty="0">
                <a:latin typeface="Bookman Old Style" pitchFamily="18" charset="0"/>
              </a:rPr>
              <a:t>criollos liberales </a:t>
            </a:r>
            <a:r>
              <a:rPr lang="es-PR" sz="3200" dirty="0" smtClean="0">
                <a:latin typeface="Bookman Old Style" pitchFamily="18" charset="0"/>
              </a:rPr>
              <a:t>fundan la sociedad secreta </a:t>
            </a:r>
            <a:r>
              <a:rPr lang="es-PR" sz="3200" b="1" dirty="0" smtClean="0">
                <a:latin typeface="Bookman Old Style" pitchFamily="18" charset="0"/>
              </a:rPr>
              <a:t>«</a:t>
            </a:r>
            <a:r>
              <a:rPr lang="es-P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La </a:t>
            </a:r>
            <a:r>
              <a:rPr lang="es-P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Boicotadora</a:t>
            </a:r>
            <a:r>
              <a:rPr lang="es-P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»</a:t>
            </a:r>
            <a:r>
              <a:rPr lang="es-P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o «</a:t>
            </a:r>
            <a:r>
              <a:rPr lang="es-P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La Torre del Viejo</a:t>
            </a:r>
            <a:r>
              <a:rPr lang="es-PR" sz="3200" dirty="0" smtClean="0">
                <a:latin typeface="Bookman Old Style" pitchFamily="18" charset="0"/>
              </a:rPr>
              <a:t>»  para actuar en contra de los comerciantes españoles, causantes de la crisis económica.</a:t>
            </a:r>
            <a:endParaRPr lang="es-PR" sz="3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1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4855"/>
            <a:ext cx="3683000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58982"/>
            <a:ext cx="4782029" cy="36368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2128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2800" dirty="0" smtClean="0">
                <a:latin typeface="Bookman Old Style" pitchFamily="18" charset="0"/>
              </a:rPr>
              <a:t>Sus miembros juraban: </a:t>
            </a:r>
          </a:p>
          <a:p>
            <a:endParaRPr lang="es-PR" sz="28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PR" sz="2800" dirty="0">
                <a:latin typeface="Bookman Old Style" pitchFamily="18" charset="0"/>
              </a:rPr>
              <a:t>H</a:t>
            </a:r>
            <a:r>
              <a:rPr lang="es-PR" sz="2800" dirty="0" smtClean="0">
                <a:latin typeface="Bookman Old Style" pitchFamily="18" charset="0"/>
              </a:rPr>
              <a:t>acer </a:t>
            </a:r>
            <a:r>
              <a:rPr lang="es-PR" sz="2800" dirty="0">
                <a:latin typeface="Bookman Old Style" pitchFamily="18" charset="0"/>
              </a:rPr>
              <a:t>sus compras solamente en </a:t>
            </a:r>
            <a:r>
              <a:rPr lang="es-PR" sz="2800" dirty="0" smtClean="0">
                <a:latin typeface="Bookman Old Style" pitchFamily="18" charset="0"/>
              </a:rPr>
              <a:t>tiendas de puertorriqueños </a:t>
            </a:r>
            <a:r>
              <a:rPr lang="es-PR" sz="2800" dirty="0">
                <a:latin typeface="Bookman Old Style" pitchFamily="18" charset="0"/>
              </a:rPr>
              <a:t>aun cuando tuvieran que pagar más cara la mercancía que en las tiendas </a:t>
            </a:r>
            <a:r>
              <a:rPr lang="es-PR" sz="2800" dirty="0" smtClean="0">
                <a:latin typeface="Bookman Old Style" pitchFamily="18" charset="0"/>
              </a:rPr>
              <a:t>españolas.</a:t>
            </a:r>
          </a:p>
          <a:p>
            <a:pPr marL="514350" indent="-514350">
              <a:buFont typeface="+mj-lt"/>
              <a:buAutoNum type="arabicPeriod"/>
            </a:pPr>
            <a:r>
              <a:rPr lang="es-PR" sz="2800" dirty="0">
                <a:latin typeface="Bookman Old Style" pitchFamily="18" charset="0"/>
              </a:rPr>
              <a:t>N</a:t>
            </a:r>
            <a:r>
              <a:rPr lang="es-PR" sz="2800" dirty="0" smtClean="0">
                <a:latin typeface="Bookman Old Style" pitchFamily="18" charset="0"/>
              </a:rPr>
              <a:t>o </a:t>
            </a:r>
            <a:r>
              <a:rPr lang="es-PR" sz="2800" dirty="0">
                <a:latin typeface="Bookman Old Style" pitchFamily="18" charset="0"/>
              </a:rPr>
              <a:t>hacer negocios donde no empleasen </a:t>
            </a:r>
            <a:r>
              <a:rPr lang="es-PR" sz="2800" dirty="0" smtClean="0">
                <a:latin typeface="Bookman Old Style" pitchFamily="18" charset="0"/>
              </a:rPr>
              <a:t>puertorriqueños.</a:t>
            </a:r>
          </a:p>
          <a:p>
            <a:pPr marL="514350" indent="-514350">
              <a:buFont typeface="+mj-lt"/>
              <a:buAutoNum type="arabicPeriod"/>
            </a:pPr>
            <a:r>
              <a:rPr lang="es-PR" sz="2800" dirty="0" smtClean="0">
                <a:latin typeface="Bookman Old Style" pitchFamily="18" charset="0"/>
              </a:rPr>
              <a:t>Si </a:t>
            </a:r>
            <a:r>
              <a:rPr lang="es-PR" sz="2800" dirty="0">
                <a:latin typeface="Bookman Old Style" pitchFamily="18" charset="0"/>
              </a:rPr>
              <a:t>eran </a:t>
            </a:r>
            <a:r>
              <a:rPr lang="es-PR" sz="2800" dirty="0" smtClean="0">
                <a:latin typeface="Bookman Old Style" pitchFamily="18" charset="0"/>
              </a:rPr>
              <a:t>agricultores, </a:t>
            </a:r>
            <a:r>
              <a:rPr lang="es-PR" sz="2800" dirty="0">
                <a:latin typeface="Bookman Old Style" pitchFamily="18" charset="0"/>
              </a:rPr>
              <a:t>venderle sus productos </a:t>
            </a:r>
            <a:r>
              <a:rPr lang="es-PR" sz="2800" dirty="0" smtClean="0">
                <a:latin typeface="Bookman Old Style" pitchFamily="18" charset="0"/>
              </a:rPr>
              <a:t>solo </a:t>
            </a:r>
            <a:r>
              <a:rPr lang="es-PR" sz="2800" dirty="0">
                <a:latin typeface="Bookman Old Style" pitchFamily="18" charset="0"/>
              </a:rPr>
              <a:t>a miembros de la sociedad secreta. </a:t>
            </a:r>
          </a:p>
        </p:txBody>
      </p:sp>
    </p:spTree>
    <p:extLst>
      <p:ext uri="{BB962C8B-B14F-4D97-AF65-F5344CB8AC3E}">
        <p14:creationId xmlns:p14="http://schemas.microsoft.com/office/powerpoint/2010/main" val="3162668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73152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Líderes de la Asamblea de Ponce</a:t>
            </a:r>
          </a:p>
          <a:p>
            <a:endParaRPr lang="es-PR" sz="2000" dirty="0">
              <a:latin typeface="Bookman Old Style" pitchFamily="18" charset="0"/>
            </a:endParaRPr>
          </a:p>
          <a:p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Román </a:t>
            </a:r>
            <a:r>
              <a:rPr lang="es-P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Baldorioty</a:t>
            </a:r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de Castro</a:t>
            </a:r>
          </a:p>
          <a:p>
            <a:endParaRPr lang="es-PR" sz="1100" dirty="0">
              <a:latin typeface="Bookman Old Style" pitchFamily="18" charset="0"/>
            </a:endParaRPr>
          </a:p>
          <a:p>
            <a:r>
              <a:rPr lang="es-PR" sz="2400" dirty="0" smtClean="0">
                <a:latin typeface="Bookman Old Style" pitchFamily="18" charset="0"/>
              </a:rPr>
              <a:t>Quería imponer el concepto de autonomía radical canadiense en Puerto Rico.</a:t>
            </a:r>
          </a:p>
          <a:p>
            <a:endParaRPr lang="es-PR" sz="2800" dirty="0">
              <a:latin typeface="Bookman Old Style" pitchFamily="18" charset="0"/>
            </a:endParaRPr>
          </a:p>
          <a:p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Rafael María de Labra</a:t>
            </a:r>
          </a:p>
          <a:p>
            <a:endParaRPr lang="es-PR" sz="1100" dirty="0">
              <a:latin typeface="Bookman Old Style" pitchFamily="18" charset="0"/>
            </a:endParaRPr>
          </a:p>
          <a:p>
            <a:r>
              <a:rPr lang="es-PR" sz="2400" dirty="0" smtClean="0">
                <a:latin typeface="Bookman Old Style" pitchFamily="18" charset="0"/>
              </a:rPr>
              <a:t>Diputado de Sabana Grande que desde España quería imponer el modelo moderado de autonomía como el que proponía Cuba. Era «</a:t>
            </a:r>
            <a:r>
              <a:rPr lang="es-PR" sz="2400" dirty="0" err="1" smtClean="0">
                <a:latin typeface="Bookman Old Style" pitchFamily="18" charset="0"/>
              </a:rPr>
              <a:t>cunerista</a:t>
            </a:r>
            <a:r>
              <a:rPr lang="es-PR" sz="2400" dirty="0" smtClean="0">
                <a:latin typeface="Bookman Old Style" pitchFamily="18" charset="0"/>
              </a:rPr>
              <a:t>» .</a:t>
            </a:r>
            <a:endParaRPr lang="es-PR" sz="2400" dirty="0">
              <a:latin typeface="Bookman Old Style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343" y="693289"/>
            <a:ext cx="1600200" cy="21624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684" y="2876503"/>
            <a:ext cx="1565859" cy="20797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60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Retraimiento Electoral</a:t>
            </a:r>
          </a:p>
          <a:p>
            <a:endParaRPr lang="es-PR" sz="3200" dirty="0">
              <a:latin typeface="Bookman Old Style" pitchFamily="18" charset="0"/>
            </a:endParaRPr>
          </a:p>
          <a:p>
            <a:r>
              <a:rPr lang="es-PR" sz="3200" dirty="0" smtClean="0">
                <a:latin typeface="Bookman Old Style" pitchFamily="18" charset="0"/>
              </a:rPr>
              <a:t>Era la práctica de los autonomistas de no acudir a las elecciones por considerarlas ilegítimas y estériles por favorecer a los incondicionales españoles. </a:t>
            </a:r>
            <a:endParaRPr lang="es-PR" sz="3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6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En los </a:t>
            </a:r>
            <a:r>
              <a:rPr lang="en-US" sz="3200" dirty="0" err="1" smtClean="0"/>
              <a:t>últimos</a:t>
            </a:r>
            <a:r>
              <a:rPr lang="en-US" sz="3200" dirty="0" smtClean="0"/>
              <a:t> 22 </a:t>
            </a:r>
            <a:r>
              <a:rPr lang="en-US" sz="3200" dirty="0" err="1" smtClean="0"/>
              <a:t>años</a:t>
            </a:r>
            <a:r>
              <a:rPr lang="en-US" sz="3200" dirty="0" smtClean="0"/>
              <a:t> del </a:t>
            </a:r>
            <a:r>
              <a:rPr lang="en-US" sz="3200" dirty="0" err="1" smtClean="0"/>
              <a:t>periodo</a:t>
            </a:r>
            <a:r>
              <a:rPr lang="en-US" sz="3200" dirty="0" smtClean="0"/>
              <a:t> </a:t>
            </a:r>
            <a:r>
              <a:rPr lang="en-US" sz="3200" dirty="0" err="1" smtClean="0"/>
              <a:t>español</a:t>
            </a:r>
            <a:r>
              <a:rPr lang="en-US" sz="3200" dirty="0" smtClean="0"/>
              <a:t> de Puerto Rico (1876-1898) el </a:t>
            </a:r>
            <a:r>
              <a:rPr lang="en-US" sz="3200" dirty="0" err="1" smtClean="0"/>
              <a:t>liberalismo</a:t>
            </a:r>
            <a:r>
              <a:rPr lang="en-US" sz="3200" dirty="0" smtClean="0"/>
              <a:t> se </a:t>
            </a:r>
            <a:r>
              <a:rPr lang="en-US" sz="3200" dirty="0" err="1" smtClean="0"/>
              <a:t>definió</a:t>
            </a:r>
            <a:r>
              <a:rPr lang="en-US" sz="3200" dirty="0" smtClean="0"/>
              <a:t> en contra de la </a:t>
            </a:r>
            <a:r>
              <a:rPr lang="en-US" sz="3200" dirty="0" err="1" smtClean="0"/>
              <a:t>asimilación</a:t>
            </a:r>
            <a:r>
              <a:rPr lang="en-US" sz="3200" dirty="0" smtClean="0"/>
              <a:t> y a favor del </a:t>
            </a:r>
            <a:r>
              <a:rPr lang="en-US" sz="3200" dirty="0" err="1" smtClean="0"/>
              <a:t>autonomismo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fue</a:t>
            </a:r>
            <a:r>
              <a:rPr lang="en-US" sz="3200" dirty="0" smtClean="0"/>
              <a:t> </a:t>
            </a:r>
            <a:r>
              <a:rPr lang="en-US" sz="3200" dirty="0" err="1" smtClean="0"/>
              <a:t>finalmente</a:t>
            </a:r>
            <a:r>
              <a:rPr lang="en-US" sz="3200" dirty="0" smtClean="0"/>
              <a:t> </a:t>
            </a:r>
            <a:r>
              <a:rPr lang="en-US" sz="3200" dirty="0" err="1" smtClean="0"/>
              <a:t>concedido</a:t>
            </a:r>
            <a:r>
              <a:rPr lang="en-US" sz="3200" dirty="0" smtClean="0"/>
              <a:t> en el 1897.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94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Los secos y los mojados</a:t>
            </a:r>
          </a:p>
          <a:p>
            <a:endParaRPr lang="es-PR" sz="2800" dirty="0">
              <a:latin typeface="Bookman Old Style" pitchFamily="18" charset="0"/>
            </a:endParaRPr>
          </a:p>
          <a:p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Los Secos</a:t>
            </a:r>
          </a:p>
          <a:p>
            <a:endParaRPr lang="es-PR" sz="1100" dirty="0">
              <a:latin typeface="Bookman Old Style" pitchFamily="18" charset="0"/>
            </a:endParaRPr>
          </a:p>
          <a:p>
            <a:r>
              <a:rPr lang="es-PR" sz="2800" dirty="0" smtClean="0">
                <a:latin typeface="Bookman Old Style" pitchFamily="18" charset="0"/>
              </a:rPr>
              <a:t>Eran criollos liberales dispuestos a actuar contra los comerciantes peninsulares.</a:t>
            </a:r>
          </a:p>
          <a:p>
            <a:endParaRPr lang="es-PR" sz="2800" dirty="0">
              <a:latin typeface="Bookman Old Style" pitchFamily="18" charset="0"/>
            </a:endParaRPr>
          </a:p>
          <a:p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Los Mojados</a:t>
            </a:r>
          </a:p>
          <a:p>
            <a:endParaRPr lang="es-PR" sz="1100" dirty="0">
              <a:latin typeface="Bookman Old Style" pitchFamily="18" charset="0"/>
            </a:endParaRPr>
          </a:p>
          <a:p>
            <a:r>
              <a:rPr lang="es-PR" sz="2800" dirty="0" smtClean="0">
                <a:latin typeface="Bookman Old Style" pitchFamily="18" charset="0"/>
              </a:rPr>
              <a:t>Nombre dado a los peninsulares en referencia a que tuvieron que cruzar el Atlántico para llegar a la isla.</a:t>
            </a:r>
            <a:endParaRPr lang="es-PR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679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80883"/>
            <a:ext cx="8458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Año terrible de 1887</a:t>
            </a:r>
          </a:p>
          <a:p>
            <a:pPr algn="ctr"/>
            <a:endParaRPr lang="es-PR" sz="1600" b="1" dirty="0" smtClean="0">
              <a:latin typeface="Bookman Old Style" pitchFamily="18" charset="0"/>
            </a:endParaRPr>
          </a:p>
          <a:p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Romualdo Palacios</a:t>
            </a:r>
          </a:p>
          <a:p>
            <a:endParaRPr lang="es-PR" sz="2400" dirty="0">
              <a:latin typeface="Bookman Old Style" pitchFamily="18" charset="0"/>
            </a:endParaRPr>
          </a:p>
          <a:p>
            <a:r>
              <a:rPr lang="es-PR" sz="2400" dirty="0" smtClean="0">
                <a:latin typeface="Bookman Old Style" pitchFamily="18" charset="0"/>
              </a:rPr>
              <a:t>Gobernador que estableció los </a:t>
            </a:r>
            <a:r>
              <a:rPr lang="es-P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compotes</a:t>
            </a:r>
            <a:r>
              <a:rPr lang="es-PR" sz="2400" dirty="0" smtClean="0">
                <a:latin typeface="Bookman Old Style" pitchFamily="18" charset="0"/>
              </a:rPr>
              <a:t>, una serie de distintas torturas que le aplicaba a los autonomistas arrestados por la represión de la Guardia Civil. Provocaron intentos de fuga y de suicidios.</a:t>
            </a:r>
          </a:p>
          <a:p>
            <a:endParaRPr lang="es-PR" sz="2400" dirty="0">
              <a:latin typeface="Bookman Old Style" pitchFamily="18" charset="0"/>
            </a:endParaRPr>
          </a:p>
          <a:p>
            <a:r>
              <a:rPr lang="es-PR" sz="2400" dirty="0" smtClean="0">
                <a:latin typeface="Bookman Old Style" pitchFamily="18" charset="0"/>
              </a:rPr>
              <a:t>Violaban el Código Penal español en la isla </a:t>
            </a:r>
          </a:p>
          <a:p>
            <a:r>
              <a:rPr lang="es-PR" sz="2400" dirty="0" smtClean="0">
                <a:latin typeface="Bookman Old Style" pitchFamily="18" charset="0"/>
              </a:rPr>
              <a:t>y no respetaban las leyes que permitían </a:t>
            </a:r>
          </a:p>
          <a:p>
            <a:r>
              <a:rPr lang="es-PR" sz="2400" dirty="0" smtClean="0">
                <a:latin typeface="Bookman Old Style" pitchFamily="18" charset="0"/>
              </a:rPr>
              <a:t>las actividades de los partidos políticos.</a:t>
            </a:r>
            <a:endParaRPr lang="es-PR" sz="2400" dirty="0">
              <a:latin typeface="Bookman Old Style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664" y="3082979"/>
            <a:ext cx="1977736" cy="29720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690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Antipactistas</a:t>
            </a:r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y Posibilistas</a:t>
            </a:r>
          </a:p>
          <a:p>
            <a:endParaRPr lang="es-PR" sz="2800" dirty="0">
              <a:latin typeface="Bookman Old Style" pitchFamily="18" charset="0"/>
            </a:endParaRPr>
          </a:p>
          <a:p>
            <a:r>
              <a:rPr lang="es-PR" sz="2800" dirty="0" smtClean="0">
                <a:latin typeface="Bookman Old Style" pitchFamily="18" charset="0"/>
              </a:rPr>
              <a:t>Los </a:t>
            </a:r>
            <a:r>
              <a:rPr lang="es-P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antipactistas</a:t>
            </a:r>
            <a:r>
              <a:rPr lang="es-PR" sz="2800" dirty="0" smtClean="0">
                <a:latin typeface="Bookman Old Style" pitchFamily="18" charset="0"/>
              </a:rPr>
              <a:t> eran un grupo de autonomistas que a través de su periódico, la </a:t>
            </a:r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Revista de Puerto Rico</a:t>
            </a:r>
            <a:r>
              <a:rPr lang="es-PR" sz="2800" dirty="0" smtClean="0">
                <a:latin typeface="Bookman Old Style" pitchFamily="18" charset="0"/>
              </a:rPr>
              <a:t>, apoyaban los partidos españoles en contra de la monarquía y a favor de establecer una república en España. Rehusaban hacer pactos con los partidos monárquicos.</a:t>
            </a:r>
            <a:endParaRPr lang="es-PR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921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304800"/>
            <a:ext cx="5562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3000" dirty="0">
                <a:latin typeface="Bookman Old Style" pitchFamily="18" charset="0"/>
              </a:rPr>
              <a:t>Los </a:t>
            </a:r>
            <a:r>
              <a:rPr lang="es-P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pactistas</a:t>
            </a:r>
            <a:r>
              <a:rPr lang="es-PR" sz="3000" dirty="0" smtClean="0">
                <a:latin typeface="Bookman Old Style" pitchFamily="18" charset="0"/>
              </a:rPr>
              <a:t> o </a:t>
            </a:r>
            <a:r>
              <a:rPr lang="es-P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posibilistas</a:t>
            </a:r>
            <a:r>
              <a:rPr lang="es-PR" sz="3000" b="1" dirty="0" smtClean="0">
                <a:latin typeface="Bookman Old Style" pitchFamily="18" charset="0"/>
              </a:rPr>
              <a:t> </a:t>
            </a:r>
            <a:r>
              <a:rPr lang="es-PR" sz="3000" dirty="0" smtClean="0">
                <a:latin typeface="Bookman Old Style" pitchFamily="18" charset="0"/>
              </a:rPr>
              <a:t>eran los autonomistas que </a:t>
            </a:r>
            <a:r>
              <a:rPr lang="es-PR" sz="3000" dirty="0">
                <a:latin typeface="Bookman Old Style" pitchFamily="18" charset="0"/>
              </a:rPr>
              <a:t>a través de su periódico, </a:t>
            </a:r>
            <a:r>
              <a:rPr lang="es-P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La Democracia</a:t>
            </a:r>
            <a:r>
              <a:rPr lang="es-PR" sz="3000" b="1" dirty="0" smtClean="0">
                <a:latin typeface="Bookman Old Style" pitchFamily="18" charset="0"/>
              </a:rPr>
              <a:t> </a:t>
            </a:r>
            <a:r>
              <a:rPr lang="es-PR" sz="3000" dirty="0" smtClean="0">
                <a:latin typeface="Bookman Old Style" pitchFamily="18" charset="0"/>
              </a:rPr>
              <a:t>y su líder </a:t>
            </a:r>
            <a:r>
              <a:rPr lang="es-P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Luis Muñoz Rivera</a:t>
            </a:r>
            <a:r>
              <a:rPr lang="es-PR" sz="3000" dirty="0" smtClean="0">
                <a:latin typeface="Bookman Old Style" pitchFamily="18" charset="0"/>
              </a:rPr>
              <a:t>, </a:t>
            </a:r>
            <a:r>
              <a:rPr lang="es-PR" sz="3000" dirty="0">
                <a:latin typeface="Bookman Old Style" pitchFamily="18" charset="0"/>
              </a:rPr>
              <a:t>apoyaban </a:t>
            </a:r>
            <a:r>
              <a:rPr lang="es-PR" sz="3000" dirty="0" smtClean="0">
                <a:latin typeface="Bookman Old Style" pitchFamily="18" charset="0"/>
              </a:rPr>
              <a:t>a cualquier  partido español aunque fuera monárquico que estuviera dispuesto a cederle la autonomía a Puerto Rico. </a:t>
            </a:r>
            <a:endParaRPr lang="es-PR" sz="3000" dirty="0">
              <a:latin typeface="Bookman Old Style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6847"/>
            <a:ext cx="2895600" cy="37848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76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5791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Doctor José Celso Barbosa</a:t>
            </a:r>
          </a:p>
          <a:p>
            <a:endParaRPr lang="es-PR" sz="1100" b="1" dirty="0" smtClean="0">
              <a:latin typeface="Bookman Old Style" pitchFamily="18" charset="0"/>
            </a:endParaRPr>
          </a:p>
          <a:p>
            <a:endParaRPr lang="es-PR" sz="900" dirty="0" smtClean="0">
              <a:latin typeface="Bookman Old Style" pitchFamily="18" charset="0"/>
            </a:endParaRPr>
          </a:p>
          <a:p>
            <a:r>
              <a:rPr lang="es-PR" sz="3200" dirty="0" smtClean="0">
                <a:latin typeface="Bookman Old Style" pitchFamily="18" charset="0"/>
              </a:rPr>
              <a:t>Médico y político que a través de su periódico </a:t>
            </a:r>
            <a:r>
              <a:rPr lang="es-P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El País</a:t>
            </a:r>
            <a:r>
              <a:rPr lang="es-PR" sz="3200" dirty="0" smtClean="0">
                <a:latin typeface="Bookman Old Style" pitchFamily="18" charset="0"/>
              </a:rPr>
              <a:t>, defendió permanecer neutral y no apoyar </a:t>
            </a:r>
            <a:r>
              <a:rPr lang="es-PR" sz="3200" dirty="0">
                <a:latin typeface="Bookman Old Style" pitchFamily="18" charset="0"/>
              </a:rPr>
              <a:t>a ningún partido </a:t>
            </a:r>
            <a:r>
              <a:rPr lang="es-PR" sz="3200" dirty="0" smtClean="0">
                <a:latin typeface="Bookman Old Style" pitchFamily="18" charset="0"/>
              </a:rPr>
              <a:t>peninsular y mantenerse al margen de la política monárquica española.</a:t>
            </a:r>
            <a:endParaRPr lang="es-PR" sz="3200" dirty="0"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42769"/>
            <a:ext cx="2814159" cy="39085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787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001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Comisión Autonomista de 1896</a:t>
            </a:r>
          </a:p>
          <a:p>
            <a:endParaRPr lang="es-PR" sz="3200" dirty="0" smtClean="0">
              <a:latin typeface="Bookman Old Style" pitchFamily="18" charset="0"/>
            </a:endParaRPr>
          </a:p>
          <a:p>
            <a:r>
              <a:rPr lang="es-PR" sz="3000" dirty="0" smtClean="0">
                <a:latin typeface="Bookman Old Style" pitchFamily="18" charset="0"/>
              </a:rPr>
              <a:t>El propósito era reunir a un grupo de autonomistas puertorriqueños en España con representantes de los distintos partidos peninsulares para buscar apoyo de los mismos para la autonomía de la isla.</a:t>
            </a:r>
            <a:endParaRPr lang="es-PR" sz="3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931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3827" y="835462"/>
            <a:ext cx="64201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 smtClean="0">
                <a:latin typeface="Bookman Old Style" pitchFamily="18" charset="0"/>
              </a:rPr>
              <a:t>Fue un acuerdo de los autonomistas puertorriqueños hecho con </a:t>
            </a:r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Práxedes</a:t>
            </a:r>
            <a:r>
              <a:rPr lang="es-P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s-P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Sagas</a:t>
            </a:r>
            <a:r>
              <a:rPr lang="es-PR" sz="2800" b="1" dirty="0" err="1" smtClean="0">
                <a:latin typeface="Bookman Old Style" pitchFamily="18" charset="0"/>
              </a:rPr>
              <a:t>ta</a:t>
            </a:r>
            <a:r>
              <a:rPr lang="es-PR" sz="2800" dirty="0" smtClean="0">
                <a:latin typeface="Bookman Old Style" pitchFamily="18" charset="0"/>
              </a:rPr>
              <a:t>, líder del </a:t>
            </a:r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Partido </a:t>
            </a:r>
            <a:r>
              <a:rPr lang="es-P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</a:t>
            </a:r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iberal Fusionista Español </a:t>
            </a:r>
            <a:r>
              <a:rPr lang="es-PR" sz="2800" dirty="0" smtClean="0">
                <a:latin typeface="Bookman Old Style" pitchFamily="18" charset="0"/>
              </a:rPr>
              <a:t>para apoyarlo en las elecciones españolas a cambio de que nos concediera la autonomía  si su partido ganaba las elecciones y salía electo.</a:t>
            </a:r>
            <a:endParaRPr lang="es-PR" sz="2800" dirty="0">
              <a:latin typeface="Bookman Old Style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97778"/>
            <a:ext cx="2647627" cy="36456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2317" y="152400"/>
            <a:ext cx="46538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El Pacto </a:t>
            </a:r>
            <a:r>
              <a:rPr lang="es-P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Sagastino</a:t>
            </a:r>
            <a:endParaRPr lang="es-P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5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Hechos significativos para Puerto Rico entre febrero de 1897 y 1898</a:t>
            </a:r>
          </a:p>
          <a:p>
            <a:endParaRPr lang="es-PR" sz="2800" dirty="0">
              <a:latin typeface="Bookman Old Style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s-PR" sz="2800" dirty="0" smtClean="0">
                <a:latin typeface="Bookman Old Style" pitchFamily="18" charset="0"/>
              </a:rPr>
              <a:t>Se decretó la autonomía para la isla.</a:t>
            </a:r>
          </a:p>
          <a:p>
            <a:endParaRPr lang="es-PR" sz="800" dirty="0" smtClean="0">
              <a:latin typeface="Bookman Old Style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s-PR" sz="2800" dirty="0" smtClean="0">
                <a:latin typeface="Bookman Old Style" pitchFamily="18" charset="0"/>
              </a:rPr>
              <a:t>Se implantó un gobierno autónomo.</a:t>
            </a:r>
          </a:p>
          <a:p>
            <a:endParaRPr lang="es-PR" sz="800" dirty="0" smtClean="0">
              <a:latin typeface="Bookman Old Style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s-PR" sz="2800" dirty="0" smtClean="0">
                <a:latin typeface="Bookman Old Style" pitchFamily="18" charset="0"/>
              </a:rPr>
              <a:t>Las tropas americanas invadieron la isla.</a:t>
            </a:r>
          </a:p>
          <a:p>
            <a:endParaRPr lang="es-PR" sz="800" dirty="0" smtClean="0">
              <a:latin typeface="Bookman Old Style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s-PR" sz="2800" dirty="0" smtClean="0">
                <a:latin typeface="Bookman Old Style" pitchFamily="18" charset="0"/>
              </a:rPr>
              <a:t>Se firmó el Tratado de París que cedía a los Estados Unidos soberanía sobre nuestra isla.</a:t>
            </a:r>
          </a:p>
          <a:p>
            <a:endParaRPr lang="es-PR" dirty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8597038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625446"/>
            <a:ext cx="7010400" cy="4140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73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8610600" cy="548640"/>
          </a:xfrm>
        </p:spPr>
        <p:txBody>
          <a:bodyPr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Transicion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del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movimiento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liberal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hacia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el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autonomismo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en 1897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3579849"/>
          </a:xfrm>
        </p:spPr>
        <p:txBody>
          <a:bodyPr>
            <a:normAutofit/>
          </a:bodyPr>
          <a:lstStyle/>
          <a:p>
            <a:r>
              <a:rPr lang="en-US" sz="3200" b="0" dirty="0" smtClean="0"/>
              <a:t>Para </a:t>
            </a:r>
            <a:r>
              <a:rPr lang="en-US" sz="3200" b="0" dirty="0" err="1" smtClean="0"/>
              <a:t>obtener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beneficios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para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su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clase</a:t>
            </a:r>
            <a:r>
              <a:rPr lang="en-US" sz="3200" b="0" dirty="0" smtClean="0"/>
              <a:t> los</a:t>
            </a:r>
          </a:p>
          <a:p>
            <a:r>
              <a:rPr lang="en-US" sz="3200" b="0" dirty="0" err="1" smtClean="0"/>
              <a:t>líderes</a:t>
            </a:r>
            <a:r>
              <a:rPr lang="en-US" sz="3200" b="0" dirty="0" smtClean="0"/>
              <a:t>  </a:t>
            </a:r>
            <a:r>
              <a:rPr lang="en-US" sz="3200" b="0" dirty="0" err="1" smtClean="0"/>
              <a:t>obreros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tenían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que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entrar</a:t>
            </a:r>
            <a:r>
              <a:rPr lang="en-US" sz="3200" b="0" dirty="0" smtClean="0"/>
              <a:t> al </a:t>
            </a:r>
            <a:r>
              <a:rPr lang="en-US" sz="3200" b="0" dirty="0" err="1" smtClean="0"/>
              <a:t>ruedo</a:t>
            </a:r>
            <a:endParaRPr lang="en-US" sz="3200" b="0" dirty="0"/>
          </a:p>
          <a:p>
            <a:r>
              <a:rPr lang="en-US" sz="3200" b="0" dirty="0" err="1" smtClean="0"/>
              <a:t>político</a:t>
            </a:r>
            <a:r>
              <a:rPr lang="en-US" sz="3200" b="0" dirty="0" smtClean="0"/>
              <a:t>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b="0" dirty="0" err="1" smtClean="0"/>
              <a:t>Mejores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salarios</a:t>
            </a:r>
            <a:endParaRPr lang="en-US" sz="3200" b="0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en-US" sz="3200" b="0" dirty="0" err="1" smtClean="0"/>
              <a:t>Menos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horas</a:t>
            </a:r>
            <a:r>
              <a:rPr lang="en-US" sz="3200" b="0" dirty="0" smtClean="0"/>
              <a:t> de </a:t>
            </a:r>
            <a:r>
              <a:rPr lang="en-US" sz="3200" b="0" dirty="0" err="1" smtClean="0"/>
              <a:t>trabajo</a:t>
            </a:r>
            <a:endParaRPr lang="en-US" sz="3200" b="0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en-US" sz="3200" b="0" dirty="0" err="1" smtClean="0"/>
              <a:t>Leyes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que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favorecieran</a:t>
            </a:r>
            <a:r>
              <a:rPr lang="en-US" sz="3200" b="0" dirty="0" smtClean="0"/>
              <a:t> a los </a:t>
            </a:r>
            <a:r>
              <a:rPr lang="en-US" sz="3200" b="0" dirty="0" err="1" smtClean="0"/>
              <a:t>trabajadores</a:t>
            </a:r>
            <a:r>
              <a:rPr lang="en-US" sz="3200" b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172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Los </a:t>
            </a:r>
            <a:r>
              <a:rPr lang="en-US" sz="3200" dirty="0" err="1" smtClean="0"/>
              <a:t>líderes</a:t>
            </a:r>
            <a:r>
              <a:rPr lang="en-US" sz="3200" dirty="0" smtClean="0"/>
              <a:t> </a:t>
            </a:r>
            <a:r>
              <a:rPr lang="en-US" sz="3200" dirty="0" err="1" smtClean="0"/>
              <a:t>obreros</a:t>
            </a:r>
            <a:r>
              <a:rPr lang="en-US" sz="3200" dirty="0" smtClean="0"/>
              <a:t> se </a:t>
            </a:r>
            <a:r>
              <a:rPr lang="en-US" sz="3200" dirty="0" err="1" smtClean="0"/>
              <a:t>definieron</a:t>
            </a:r>
            <a:r>
              <a:rPr lang="en-US" sz="3200" dirty="0" smtClean="0"/>
              <a:t> en contra de la </a:t>
            </a:r>
            <a:r>
              <a:rPr lang="en-US" sz="3200" dirty="0" err="1" smtClean="0"/>
              <a:t>asimilación</a:t>
            </a:r>
            <a:r>
              <a:rPr lang="en-US" sz="3200" dirty="0" smtClean="0"/>
              <a:t> y se </a:t>
            </a:r>
            <a:r>
              <a:rPr lang="en-US" sz="3200" dirty="0" err="1" smtClean="0"/>
              <a:t>movieron</a:t>
            </a:r>
            <a:r>
              <a:rPr lang="en-US" sz="3200" dirty="0" smtClean="0"/>
              <a:t> </a:t>
            </a:r>
            <a:r>
              <a:rPr lang="en-US" sz="3200" dirty="0" err="1" smtClean="0"/>
              <a:t>hacia</a:t>
            </a:r>
            <a:r>
              <a:rPr lang="en-US" sz="3200" dirty="0" smtClean="0"/>
              <a:t> el </a:t>
            </a:r>
            <a:r>
              <a:rPr lang="en-US" sz="3200" dirty="0" err="1" smtClean="0"/>
              <a:t>autonomismo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Autonomismo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3200" dirty="0"/>
          </a:p>
          <a:p>
            <a:r>
              <a:rPr lang="en-US" sz="3200" dirty="0" err="1" smtClean="0"/>
              <a:t>Independencia</a:t>
            </a:r>
            <a:r>
              <a:rPr lang="en-US" sz="3200" dirty="0" smtClean="0"/>
              <a:t> </a:t>
            </a:r>
            <a:r>
              <a:rPr lang="en-US" sz="3200" dirty="0" err="1" smtClean="0"/>
              <a:t>política</a:t>
            </a:r>
            <a:r>
              <a:rPr lang="en-US" sz="3200" dirty="0" smtClean="0"/>
              <a:t>, </a:t>
            </a:r>
            <a:r>
              <a:rPr lang="en-US" sz="3200" dirty="0" err="1" smtClean="0"/>
              <a:t>económica</a:t>
            </a:r>
            <a:r>
              <a:rPr lang="en-US" sz="3200" dirty="0" smtClean="0"/>
              <a:t> y social de un pueblo o </a:t>
            </a:r>
            <a:r>
              <a:rPr lang="en-US" sz="3200" dirty="0" err="1" smtClean="0"/>
              <a:t>territorio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2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4267200"/>
          </a:xfrm>
        </p:spPr>
        <p:txBody>
          <a:bodyPr>
            <a:noAutofit/>
          </a:bodyPr>
          <a:lstStyle/>
          <a:p>
            <a:r>
              <a:rPr lang="es-P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Liberalismo</a:t>
            </a:r>
            <a:r>
              <a:rPr lang="es-PR" sz="2500" dirty="0" smtClean="0">
                <a:latin typeface="Bookman Old Style" pitchFamily="18" charset="0"/>
              </a:rPr>
              <a:t>:</a:t>
            </a:r>
          </a:p>
          <a:p>
            <a:r>
              <a:rPr lang="es-PR" sz="2500" b="0" dirty="0" smtClean="0">
                <a:latin typeface="Bookman Old Style" pitchFamily="18" charset="0"/>
              </a:rPr>
              <a:t>Defiende la libertad individual sin intervención</a:t>
            </a:r>
          </a:p>
          <a:p>
            <a:r>
              <a:rPr lang="es-PR" sz="2500" b="0" dirty="0" smtClean="0">
                <a:latin typeface="Bookman Old Style" pitchFamily="18" charset="0"/>
              </a:rPr>
              <a:t>del estado.</a:t>
            </a:r>
          </a:p>
          <a:p>
            <a:endParaRPr lang="es-PR" sz="800" b="0" dirty="0" smtClean="0">
              <a:latin typeface="Bookman Old Style" pitchFamily="18" charset="0"/>
            </a:endParaRPr>
          </a:p>
          <a:p>
            <a:r>
              <a:rPr lang="es-P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Cunerismo</a:t>
            </a:r>
            <a:r>
              <a:rPr lang="es-P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:</a:t>
            </a:r>
          </a:p>
          <a:p>
            <a:r>
              <a:rPr lang="es-PR" sz="2500" b="0" dirty="0" smtClean="0">
                <a:latin typeface="Bookman Old Style" pitchFamily="18" charset="0"/>
              </a:rPr>
              <a:t>Práctica de elegir peninsulares para representar</a:t>
            </a:r>
          </a:p>
          <a:p>
            <a:r>
              <a:rPr lang="es-PR" sz="2500" b="0" dirty="0" smtClean="0">
                <a:latin typeface="Bookman Old Style" pitchFamily="18" charset="0"/>
              </a:rPr>
              <a:t>a Puerto Rico en las cortes españolas.</a:t>
            </a:r>
          </a:p>
          <a:p>
            <a:endParaRPr lang="es-PR" sz="800" b="0" dirty="0" smtClean="0">
              <a:latin typeface="Bookman Old Style" pitchFamily="18" charset="0"/>
            </a:endParaRPr>
          </a:p>
          <a:p>
            <a:r>
              <a:rPr lang="es-P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Caciquismo:</a:t>
            </a:r>
          </a:p>
          <a:p>
            <a:r>
              <a:rPr lang="es-PR" sz="2500" b="0" dirty="0" smtClean="0">
                <a:latin typeface="Bookman Old Style" pitchFamily="18" charset="0"/>
              </a:rPr>
              <a:t>Cuando los derechos individuales están a la</a:t>
            </a:r>
          </a:p>
          <a:p>
            <a:r>
              <a:rPr lang="es-PR" sz="2500" b="0" dirty="0" smtClean="0">
                <a:latin typeface="Bookman Old Style" pitchFamily="18" charset="0"/>
              </a:rPr>
              <a:t>merced de un alcalde o cacique cualquiera.</a:t>
            </a:r>
            <a:endParaRPr lang="es-PR" sz="25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73" y="228600"/>
            <a:ext cx="85344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300" dirty="0" smtClean="0">
                <a:latin typeface="Bookman Old Style" pitchFamily="18" charset="0"/>
              </a:rPr>
              <a:t>La ley, el derecho y las garantías individuales del criollo estaban a merced de un alcalde, o al capricho de un cacique cualquiera, para colmo español.</a:t>
            </a:r>
          </a:p>
          <a:p>
            <a:endParaRPr lang="es-PR" sz="2300" dirty="0" smtClean="0">
              <a:latin typeface="Bookman Old Style" pitchFamily="18" charset="0"/>
            </a:endParaRPr>
          </a:p>
          <a:p>
            <a:r>
              <a:rPr lang="es-PR" sz="2300" dirty="0" smtClean="0">
                <a:latin typeface="Bookman Old Style" pitchFamily="18" charset="0"/>
              </a:rPr>
              <a:t>Las leyes españolas no trataban a los criollos en igualdad de condiciones con los peninsulares.</a:t>
            </a:r>
          </a:p>
          <a:p>
            <a:endParaRPr lang="es-PR" sz="2300" dirty="0" smtClean="0">
              <a:latin typeface="Bookman Old Style" pitchFamily="18" charset="0"/>
            </a:endParaRPr>
          </a:p>
          <a:p>
            <a:r>
              <a:rPr lang="es-PR" sz="2300" dirty="0" smtClean="0">
                <a:latin typeface="Bookman Old Style" pitchFamily="18" charset="0"/>
              </a:rPr>
              <a:t>Nuestro azúcar pagaba un arancel muy alto al entrar a España, quien quería proteger la industria del azúcar de remolacha que se había desarrollado en la península. </a:t>
            </a:r>
          </a:p>
          <a:p>
            <a:endParaRPr lang="es-PR" sz="2300" dirty="0" smtClean="0">
              <a:latin typeface="Bookman Old Style" pitchFamily="18" charset="0"/>
            </a:endParaRPr>
          </a:p>
          <a:p>
            <a:r>
              <a:rPr lang="es-PR" sz="2300" dirty="0" smtClean="0">
                <a:latin typeface="Bookman Old Style" pitchFamily="18" charset="0"/>
              </a:rPr>
              <a:t>España  no le podía dar a sus colonias lo que ella misma no tenía, libertad, democracia y justicia.</a:t>
            </a:r>
            <a:endParaRPr lang="es-PR" sz="23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0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82000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Jose</a:t>
            </a:r>
            <a:r>
              <a:rPr lang="es-P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Laureano Sanz</a:t>
            </a:r>
          </a:p>
          <a:p>
            <a:endParaRPr lang="es-PR" sz="2400" dirty="0">
              <a:latin typeface="Bookman Old Style" pitchFamily="18" charset="0"/>
            </a:endParaRPr>
          </a:p>
          <a:p>
            <a:r>
              <a:rPr lang="es-PR" sz="2500" dirty="0" smtClean="0">
                <a:latin typeface="Bookman Old Style" pitchFamily="18" charset="0"/>
              </a:rPr>
              <a:t>Bajo su gobierno España mantenía a la isla en un estado colonial, limitando las leyes electorales, que eran mucho más estrictas que en la península.</a:t>
            </a:r>
          </a:p>
          <a:p>
            <a:endParaRPr lang="es-PR" sz="2500" dirty="0">
              <a:latin typeface="Bookman Old Style" pitchFamily="18" charset="0"/>
            </a:endParaRPr>
          </a:p>
          <a:p>
            <a:r>
              <a:rPr lang="es-PR" sz="2500" dirty="0" smtClean="0">
                <a:latin typeface="Bookman Old Style" pitchFamily="18" charset="0"/>
              </a:rPr>
              <a:t>Limitó entre otras cosas:</a:t>
            </a:r>
          </a:p>
          <a:p>
            <a:endParaRPr lang="es-PR" sz="2500" dirty="0">
              <a:latin typeface="Bookman Old Style" pitchFamily="18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s-PR" sz="2500" dirty="0" smtClean="0">
                <a:latin typeface="Bookman Old Style" pitchFamily="18" charset="0"/>
              </a:rPr>
              <a:t>La libertad de prensa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s-PR" sz="2500" dirty="0" smtClean="0">
                <a:latin typeface="Bookman Old Style" pitchFamily="18" charset="0"/>
              </a:rPr>
              <a:t>Los derechos individuales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s-PR" sz="2500" dirty="0" smtClean="0">
                <a:latin typeface="Bookman Old Style" pitchFamily="18" charset="0"/>
              </a:rPr>
              <a:t>Los derechos de libre asociación</a:t>
            </a:r>
            <a:endParaRPr lang="es-PR" sz="2500" dirty="0">
              <a:latin typeface="Bookman Old Style" pitchFamily="18" charset="0"/>
            </a:endParaRPr>
          </a:p>
        </p:txBody>
      </p:sp>
      <p:pic>
        <p:nvPicPr>
          <p:cNvPr id="3074" name="Picture 2" descr="http://www.tesorosdelayer.com/imgs/lotes/lote_231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230730"/>
            <a:ext cx="2148942" cy="3286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5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2000"/>
            <a:ext cx="8382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600" dirty="0" smtClean="0">
                <a:latin typeface="Bookman Old Style" pitchFamily="18" charset="0"/>
              </a:rPr>
              <a:t>El pensamiento liberal se debatía entre dos tendencias o modelos de autonomía:</a:t>
            </a:r>
          </a:p>
          <a:p>
            <a:endParaRPr lang="es-PR" sz="2600" dirty="0" smtClean="0">
              <a:latin typeface="Bookman Old Style" pitchFamily="18" charset="0"/>
            </a:endParaRPr>
          </a:p>
          <a:p>
            <a:r>
              <a:rPr lang="es-P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Modelo Autonómico de Cuba</a:t>
            </a:r>
          </a:p>
          <a:p>
            <a:endParaRPr lang="es-PR" sz="2600" dirty="0">
              <a:latin typeface="Bookman Old Style" pitchFamily="18" charset="0"/>
            </a:endParaRPr>
          </a:p>
          <a:p>
            <a:r>
              <a:rPr lang="es-PR" sz="2600" dirty="0" smtClean="0">
                <a:latin typeface="Bookman Old Style" pitchFamily="18" charset="0"/>
              </a:rPr>
              <a:t>Favorecía la descentralización administrativa y económica del gobierno, o la capacidad para tomar decisiones en cuanto a los presupuestos, educación, obras públicas y otros.</a:t>
            </a:r>
            <a:endParaRPr lang="es-PR" sz="2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3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Modelo Británico Canadiense</a:t>
            </a:r>
            <a:endParaRPr lang="es-P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endParaRPr lang="es-PR" sz="1600" dirty="0">
              <a:latin typeface="Bookman Old Style" pitchFamily="18" charset="0"/>
            </a:endParaRPr>
          </a:p>
          <a:p>
            <a:r>
              <a:rPr lang="es-PR" sz="2800" dirty="0">
                <a:latin typeface="Bookman Old Style" pitchFamily="18" charset="0"/>
              </a:rPr>
              <a:t>I</a:t>
            </a:r>
            <a:r>
              <a:rPr lang="es-PR" sz="2800" dirty="0" smtClean="0">
                <a:latin typeface="Bookman Old Style" pitchFamily="18" charset="0"/>
              </a:rPr>
              <a:t>gual que el cubano, favorecía </a:t>
            </a:r>
            <a:r>
              <a:rPr lang="es-PR" sz="2800" dirty="0">
                <a:latin typeface="Bookman Old Style" pitchFamily="18" charset="0"/>
              </a:rPr>
              <a:t>la descentralización administrativa y económica del gobierno, o la capacidad para tomar decisiones en cuanto a los presupuestos, educación, obras públicas y otros</a:t>
            </a:r>
            <a:r>
              <a:rPr lang="es-PR" sz="2800" dirty="0" smtClean="0">
                <a:latin typeface="Bookman Old Style" pitchFamily="18" charset="0"/>
              </a:rPr>
              <a:t>.</a:t>
            </a:r>
          </a:p>
          <a:p>
            <a:endParaRPr lang="es-PR" sz="1600" dirty="0">
              <a:latin typeface="Bookman Old Style" pitchFamily="18" charset="0"/>
            </a:endParaRPr>
          </a:p>
          <a:p>
            <a:r>
              <a:rPr lang="es-PR" sz="2800" dirty="0" smtClean="0">
                <a:latin typeface="Bookman Old Style" pitchFamily="18" charset="0"/>
              </a:rPr>
              <a:t>Exigía además la autonomía política de gobierno propio dentro de la unidad nacional de un imperio.</a:t>
            </a:r>
            <a:endParaRPr lang="es-PR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7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424</TotalTime>
  <Words>1137</Words>
  <Application>Microsoft Office PowerPoint</Application>
  <PresentationFormat>On-screen Show (4:3)</PresentationFormat>
  <Paragraphs>138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Angles</vt:lpstr>
      <vt:lpstr>La vida politica del Siglo XIX</vt:lpstr>
      <vt:lpstr>PowerPoint Presentation</vt:lpstr>
      <vt:lpstr>Transicion del movimiento liberal hacia el autonomismo en 1897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 Plan de Ponce de 1886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vida politica del Siglo XIX</dc:title>
  <dc:creator>Ruthie</dc:creator>
  <cp:lastModifiedBy>User</cp:lastModifiedBy>
  <cp:revision>30</cp:revision>
  <dcterms:created xsi:type="dcterms:W3CDTF">2012-04-06T22:44:04Z</dcterms:created>
  <dcterms:modified xsi:type="dcterms:W3CDTF">2015-03-19T19:18:21Z</dcterms:modified>
</cp:coreProperties>
</file>